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92" r:id="rId1"/>
  </p:sldMasterIdLst>
  <p:notesMasterIdLst>
    <p:notesMasterId r:id="rId115"/>
  </p:notesMasterIdLst>
  <p:handoutMasterIdLst>
    <p:handoutMasterId r:id="rId116"/>
  </p:handoutMasterIdLst>
  <p:sldIdLst>
    <p:sldId id="256" r:id="rId2"/>
    <p:sldId id="273" r:id="rId3"/>
    <p:sldId id="257" r:id="rId4"/>
    <p:sldId id="358" r:id="rId5"/>
    <p:sldId id="373" r:id="rId6"/>
    <p:sldId id="362" r:id="rId7"/>
    <p:sldId id="363" r:id="rId8"/>
    <p:sldId id="366" r:id="rId9"/>
    <p:sldId id="364" r:id="rId10"/>
    <p:sldId id="367" r:id="rId11"/>
    <p:sldId id="368" r:id="rId12"/>
    <p:sldId id="369" r:id="rId13"/>
    <p:sldId id="370" r:id="rId14"/>
    <p:sldId id="270" r:id="rId15"/>
    <p:sldId id="371" r:id="rId16"/>
    <p:sldId id="372" r:id="rId17"/>
    <p:sldId id="396" r:id="rId18"/>
    <p:sldId id="397" r:id="rId19"/>
    <p:sldId id="398" r:id="rId20"/>
    <p:sldId id="395" r:id="rId21"/>
    <p:sldId id="399" r:id="rId22"/>
    <p:sldId id="400" r:id="rId23"/>
    <p:sldId id="401" r:id="rId24"/>
    <p:sldId id="402" r:id="rId25"/>
    <p:sldId id="403" r:id="rId26"/>
    <p:sldId id="404" r:id="rId27"/>
    <p:sldId id="405" r:id="rId28"/>
    <p:sldId id="406" r:id="rId29"/>
    <p:sldId id="374" r:id="rId30"/>
    <p:sldId id="375" r:id="rId31"/>
    <p:sldId id="377" r:id="rId32"/>
    <p:sldId id="388" r:id="rId33"/>
    <p:sldId id="389" r:id="rId34"/>
    <p:sldId id="390" r:id="rId35"/>
    <p:sldId id="379" r:id="rId36"/>
    <p:sldId id="380" r:id="rId37"/>
    <p:sldId id="381" r:id="rId38"/>
    <p:sldId id="392" r:id="rId39"/>
    <p:sldId id="393" r:id="rId40"/>
    <p:sldId id="383" r:id="rId41"/>
    <p:sldId id="384" r:id="rId42"/>
    <p:sldId id="385" r:id="rId43"/>
    <p:sldId id="386" r:id="rId44"/>
    <p:sldId id="387" r:id="rId45"/>
    <p:sldId id="378" r:id="rId46"/>
    <p:sldId id="407" r:id="rId47"/>
    <p:sldId id="408" r:id="rId48"/>
    <p:sldId id="409" r:id="rId49"/>
    <p:sldId id="410" r:id="rId50"/>
    <p:sldId id="411" r:id="rId51"/>
    <p:sldId id="275" r:id="rId52"/>
    <p:sldId id="465" r:id="rId53"/>
    <p:sldId id="303" r:id="rId54"/>
    <p:sldId id="466" r:id="rId55"/>
    <p:sldId id="428" r:id="rId56"/>
    <p:sldId id="430" r:id="rId57"/>
    <p:sldId id="431" r:id="rId58"/>
    <p:sldId id="467" r:id="rId59"/>
    <p:sldId id="468" r:id="rId60"/>
    <p:sldId id="469" r:id="rId61"/>
    <p:sldId id="470" r:id="rId62"/>
    <p:sldId id="316" r:id="rId63"/>
    <p:sldId id="471" r:id="rId64"/>
    <p:sldId id="317" r:id="rId65"/>
    <p:sldId id="422" r:id="rId66"/>
    <p:sldId id="419" r:id="rId67"/>
    <p:sldId id="420" r:id="rId68"/>
    <p:sldId id="421" r:id="rId69"/>
    <p:sldId id="412" r:id="rId70"/>
    <p:sldId id="413" r:id="rId71"/>
    <p:sldId id="414" r:id="rId72"/>
    <p:sldId id="415" r:id="rId73"/>
    <p:sldId id="418" r:id="rId74"/>
    <p:sldId id="472" r:id="rId75"/>
    <p:sldId id="423" r:id="rId76"/>
    <p:sldId id="424" r:id="rId77"/>
    <p:sldId id="425" r:id="rId78"/>
    <p:sldId id="426" r:id="rId79"/>
    <p:sldId id="451" r:id="rId80"/>
    <p:sldId id="452" r:id="rId81"/>
    <p:sldId id="453" r:id="rId82"/>
    <p:sldId id="454" r:id="rId83"/>
    <p:sldId id="328" r:id="rId84"/>
    <p:sldId id="337" r:id="rId85"/>
    <p:sldId id="435" r:id="rId86"/>
    <p:sldId id="348" r:id="rId87"/>
    <p:sldId id="436" r:id="rId88"/>
    <p:sldId id="437" r:id="rId89"/>
    <p:sldId id="433" r:id="rId90"/>
    <p:sldId id="439" r:id="rId91"/>
    <p:sldId id="440" r:id="rId92"/>
    <p:sldId id="441" r:id="rId93"/>
    <p:sldId id="330" r:id="rId94"/>
    <p:sldId id="442" r:id="rId95"/>
    <p:sldId id="443" r:id="rId96"/>
    <p:sldId id="444" r:id="rId97"/>
    <p:sldId id="445" r:id="rId98"/>
    <p:sldId id="447" r:id="rId99"/>
    <p:sldId id="448" r:id="rId100"/>
    <p:sldId id="449" r:id="rId101"/>
    <p:sldId id="450" r:id="rId102"/>
    <p:sldId id="457" r:id="rId103"/>
    <p:sldId id="461" r:id="rId104"/>
    <p:sldId id="391" r:id="rId105"/>
    <p:sldId id="455" r:id="rId106"/>
    <p:sldId id="462" r:id="rId107"/>
    <p:sldId id="463" r:id="rId108"/>
    <p:sldId id="458" r:id="rId109"/>
    <p:sldId id="459" r:id="rId110"/>
    <p:sldId id="460" r:id="rId111"/>
    <p:sldId id="464" r:id="rId112"/>
    <p:sldId id="473" r:id="rId113"/>
    <p:sldId id="474"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D1C24"/>
    <a:srgbClr val="9D9FA2"/>
    <a:srgbClr val="636466"/>
    <a:srgbClr val="EC0034"/>
    <a:srgbClr val="000000"/>
    <a:srgbClr val="231E1F"/>
    <a:srgbClr val="69B1C1"/>
    <a:srgbClr val="98878B"/>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0" autoAdjust="0"/>
    <p:restoredTop sz="58188" autoAdjust="0"/>
  </p:normalViewPr>
  <p:slideViewPr>
    <p:cSldViewPr snapToGrid="0" snapToObjects="1" showGuides="1">
      <p:cViewPr varScale="1">
        <p:scale>
          <a:sx n="96" d="100"/>
          <a:sy n="96" d="100"/>
        </p:scale>
        <p:origin x="2568" y="68"/>
      </p:cViewPr>
      <p:guideLst>
        <p:guide orient="horz" pos="2160"/>
        <p:guide pos="55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125" d="100"/>
          <a:sy n="125" d="100"/>
        </p:scale>
        <p:origin x="4928" y="80"/>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9B2F52-D0D2-4580-8BD5-E24CF27ED9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205B6D-2D58-4A0B-83DF-09DCD7EF87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1A791D-CA8F-4915-A03C-560ED868AA5D}" type="datetimeFigureOut">
              <a:rPr lang="en-US" smtClean="0"/>
              <a:t>5/20/2020</a:t>
            </a:fld>
            <a:endParaRPr lang="en-US" dirty="0"/>
          </a:p>
        </p:txBody>
      </p:sp>
      <p:sp>
        <p:nvSpPr>
          <p:cNvPr id="4" name="Footer Placeholder 3">
            <a:extLst>
              <a:ext uri="{FF2B5EF4-FFF2-40B4-BE49-F238E27FC236}">
                <a16:creationId xmlns:a16="http://schemas.microsoft.com/office/drawing/2014/main" id="{18E8098E-31DE-4C6F-A4A3-7DFDC25A10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C5B6F3F-82A8-4FD2-B9EE-3C912AF2C5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09EE0E-524B-494D-A8EE-8BC4011DFFBB}" type="slidenum">
              <a:rPr lang="en-US" smtClean="0"/>
              <a:t>‹#›</a:t>
            </a:fld>
            <a:endParaRPr lang="en-US" dirty="0"/>
          </a:p>
        </p:txBody>
      </p:sp>
    </p:spTree>
    <p:extLst>
      <p:ext uri="{BB962C8B-B14F-4D97-AF65-F5344CB8AC3E}">
        <p14:creationId xmlns:p14="http://schemas.microsoft.com/office/powerpoint/2010/main" val="371788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EE6450D-78A6-654C-84FC-A785C76F4CC2}" type="datetimeFigureOut">
              <a:rPr lang="en-US" smtClean="0"/>
              <a:pPr/>
              <a:t>5/20/2020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30282C7-CE64-6545-8B0B-3FD7178D3266}" type="slidenum">
              <a:rPr lang="en-US" smtClean="0"/>
              <a:pPr/>
              <a:t>‹#›</a:t>
            </a:fld>
            <a:endParaRPr lang="en-US" dirty="0"/>
          </a:p>
        </p:txBody>
      </p:sp>
    </p:spTree>
    <p:extLst>
      <p:ext uri="{BB962C8B-B14F-4D97-AF65-F5344CB8AC3E}">
        <p14:creationId xmlns:p14="http://schemas.microsoft.com/office/powerpoint/2010/main" val="105101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a:t>
            </a:fld>
            <a:endParaRPr lang="en-US" dirty="0"/>
          </a:p>
        </p:txBody>
      </p:sp>
    </p:spTree>
    <p:extLst>
      <p:ext uri="{BB962C8B-B14F-4D97-AF65-F5344CB8AC3E}">
        <p14:creationId xmlns:p14="http://schemas.microsoft.com/office/powerpoint/2010/main" val="1933783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10</a:t>
            </a:fld>
            <a:endParaRPr lang="en-US" dirty="0"/>
          </a:p>
        </p:txBody>
      </p:sp>
    </p:spTree>
    <p:extLst>
      <p:ext uri="{BB962C8B-B14F-4D97-AF65-F5344CB8AC3E}">
        <p14:creationId xmlns:p14="http://schemas.microsoft.com/office/powerpoint/2010/main" val="9179874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100</a:t>
            </a:fld>
            <a:endParaRPr lang="en-US" dirty="0"/>
          </a:p>
        </p:txBody>
      </p:sp>
    </p:spTree>
    <p:extLst>
      <p:ext uri="{BB962C8B-B14F-4D97-AF65-F5344CB8AC3E}">
        <p14:creationId xmlns:p14="http://schemas.microsoft.com/office/powerpoint/2010/main" val="11731682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101</a:t>
            </a:fld>
            <a:endParaRPr lang="en-US" dirty="0"/>
          </a:p>
        </p:txBody>
      </p:sp>
    </p:spTree>
    <p:extLst>
      <p:ext uri="{BB962C8B-B14F-4D97-AF65-F5344CB8AC3E}">
        <p14:creationId xmlns:p14="http://schemas.microsoft.com/office/powerpoint/2010/main" val="37553534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102</a:t>
            </a:fld>
            <a:endParaRPr lang="en-US" dirty="0"/>
          </a:p>
        </p:txBody>
      </p:sp>
    </p:spTree>
    <p:extLst>
      <p:ext uri="{BB962C8B-B14F-4D97-AF65-F5344CB8AC3E}">
        <p14:creationId xmlns:p14="http://schemas.microsoft.com/office/powerpoint/2010/main" val="25523733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103</a:t>
            </a:fld>
            <a:endParaRPr lang="en-US" dirty="0"/>
          </a:p>
        </p:txBody>
      </p:sp>
    </p:spTree>
    <p:extLst>
      <p:ext uri="{BB962C8B-B14F-4D97-AF65-F5344CB8AC3E}">
        <p14:creationId xmlns:p14="http://schemas.microsoft.com/office/powerpoint/2010/main" val="38656984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104</a:t>
            </a:fld>
            <a:endParaRPr lang="en-US" dirty="0"/>
          </a:p>
        </p:txBody>
      </p:sp>
    </p:spTree>
    <p:extLst>
      <p:ext uri="{BB962C8B-B14F-4D97-AF65-F5344CB8AC3E}">
        <p14:creationId xmlns:p14="http://schemas.microsoft.com/office/powerpoint/2010/main" val="162731813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105</a:t>
            </a:fld>
            <a:endParaRPr lang="en-US" dirty="0"/>
          </a:p>
        </p:txBody>
      </p:sp>
    </p:spTree>
    <p:extLst>
      <p:ext uri="{BB962C8B-B14F-4D97-AF65-F5344CB8AC3E}">
        <p14:creationId xmlns:p14="http://schemas.microsoft.com/office/powerpoint/2010/main" val="23807763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106</a:t>
            </a:fld>
            <a:endParaRPr lang="en-US" dirty="0"/>
          </a:p>
        </p:txBody>
      </p:sp>
    </p:spTree>
    <p:extLst>
      <p:ext uri="{BB962C8B-B14F-4D97-AF65-F5344CB8AC3E}">
        <p14:creationId xmlns:p14="http://schemas.microsoft.com/office/powerpoint/2010/main" val="25858109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107</a:t>
            </a:fld>
            <a:endParaRPr lang="en-US" dirty="0"/>
          </a:p>
        </p:txBody>
      </p:sp>
    </p:spTree>
    <p:extLst>
      <p:ext uri="{BB962C8B-B14F-4D97-AF65-F5344CB8AC3E}">
        <p14:creationId xmlns:p14="http://schemas.microsoft.com/office/powerpoint/2010/main" val="26460753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108</a:t>
            </a:fld>
            <a:endParaRPr lang="en-US" dirty="0"/>
          </a:p>
        </p:txBody>
      </p:sp>
    </p:spTree>
    <p:extLst>
      <p:ext uri="{BB962C8B-B14F-4D97-AF65-F5344CB8AC3E}">
        <p14:creationId xmlns:p14="http://schemas.microsoft.com/office/powerpoint/2010/main" val="42777738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109</a:t>
            </a:fld>
            <a:endParaRPr lang="en-US" dirty="0"/>
          </a:p>
        </p:txBody>
      </p:sp>
    </p:spTree>
    <p:extLst>
      <p:ext uri="{BB962C8B-B14F-4D97-AF65-F5344CB8AC3E}">
        <p14:creationId xmlns:p14="http://schemas.microsoft.com/office/powerpoint/2010/main" val="20722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11</a:t>
            </a:fld>
            <a:endParaRPr lang="en-US" dirty="0"/>
          </a:p>
        </p:txBody>
      </p:sp>
    </p:spTree>
    <p:extLst>
      <p:ext uri="{BB962C8B-B14F-4D97-AF65-F5344CB8AC3E}">
        <p14:creationId xmlns:p14="http://schemas.microsoft.com/office/powerpoint/2010/main" val="173031703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110</a:t>
            </a:fld>
            <a:endParaRPr lang="en-US" dirty="0"/>
          </a:p>
        </p:txBody>
      </p:sp>
    </p:spTree>
    <p:extLst>
      <p:ext uri="{BB962C8B-B14F-4D97-AF65-F5344CB8AC3E}">
        <p14:creationId xmlns:p14="http://schemas.microsoft.com/office/powerpoint/2010/main" val="21301902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111</a:t>
            </a:fld>
            <a:endParaRPr lang="en-US" dirty="0"/>
          </a:p>
        </p:txBody>
      </p:sp>
    </p:spTree>
    <p:extLst>
      <p:ext uri="{BB962C8B-B14F-4D97-AF65-F5344CB8AC3E}">
        <p14:creationId xmlns:p14="http://schemas.microsoft.com/office/powerpoint/2010/main" val="23589918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112</a:t>
            </a:fld>
            <a:endParaRPr lang="en-US" dirty="0"/>
          </a:p>
        </p:txBody>
      </p:sp>
    </p:spTree>
    <p:extLst>
      <p:ext uri="{BB962C8B-B14F-4D97-AF65-F5344CB8AC3E}">
        <p14:creationId xmlns:p14="http://schemas.microsoft.com/office/powerpoint/2010/main" val="361993985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113</a:t>
            </a:fld>
            <a:endParaRPr lang="en-US" dirty="0"/>
          </a:p>
        </p:txBody>
      </p:sp>
    </p:spTree>
    <p:extLst>
      <p:ext uri="{BB962C8B-B14F-4D97-AF65-F5344CB8AC3E}">
        <p14:creationId xmlns:p14="http://schemas.microsoft.com/office/powerpoint/2010/main" val="929475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12</a:t>
            </a:fld>
            <a:endParaRPr lang="en-US" dirty="0"/>
          </a:p>
        </p:txBody>
      </p:sp>
    </p:spTree>
    <p:extLst>
      <p:ext uri="{BB962C8B-B14F-4D97-AF65-F5344CB8AC3E}">
        <p14:creationId xmlns:p14="http://schemas.microsoft.com/office/powerpoint/2010/main" val="2809367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13</a:t>
            </a:fld>
            <a:endParaRPr lang="en-US" dirty="0"/>
          </a:p>
        </p:txBody>
      </p:sp>
    </p:spTree>
    <p:extLst>
      <p:ext uri="{BB962C8B-B14F-4D97-AF65-F5344CB8AC3E}">
        <p14:creationId xmlns:p14="http://schemas.microsoft.com/office/powerpoint/2010/main" val="2324959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14</a:t>
            </a:fld>
            <a:endParaRPr lang="en-US" dirty="0"/>
          </a:p>
        </p:txBody>
      </p:sp>
    </p:spTree>
    <p:extLst>
      <p:ext uri="{BB962C8B-B14F-4D97-AF65-F5344CB8AC3E}">
        <p14:creationId xmlns:p14="http://schemas.microsoft.com/office/powerpoint/2010/main" val="1039791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15</a:t>
            </a:fld>
            <a:endParaRPr lang="en-US" dirty="0"/>
          </a:p>
        </p:txBody>
      </p:sp>
    </p:spTree>
    <p:extLst>
      <p:ext uri="{BB962C8B-B14F-4D97-AF65-F5344CB8AC3E}">
        <p14:creationId xmlns:p14="http://schemas.microsoft.com/office/powerpoint/2010/main" val="3103741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16</a:t>
            </a:fld>
            <a:endParaRPr lang="en-US" dirty="0"/>
          </a:p>
        </p:txBody>
      </p:sp>
    </p:spTree>
    <p:extLst>
      <p:ext uri="{BB962C8B-B14F-4D97-AF65-F5344CB8AC3E}">
        <p14:creationId xmlns:p14="http://schemas.microsoft.com/office/powerpoint/2010/main" val="3619939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17</a:t>
            </a:fld>
            <a:endParaRPr lang="en-US" dirty="0"/>
          </a:p>
        </p:txBody>
      </p:sp>
    </p:spTree>
    <p:extLst>
      <p:ext uri="{BB962C8B-B14F-4D97-AF65-F5344CB8AC3E}">
        <p14:creationId xmlns:p14="http://schemas.microsoft.com/office/powerpoint/2010/main" val="92947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18</a:t>
            </a:fld>
            <a:endParaRPr lang="en-US" dirty="0"/>
          </a:p>
        </p:txBody>
      </p:sp>
    </p:spTree>
    <p:extLst>
      <p:ext uri="{BB962C8B-B14F-4D97-AF65-F5344CB8AC3E}">
        <p14:creationId xmlns:p14="http://schemas.microsoft.com/office/powerpoint/2010/main" val="1933783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19</a:t>
            </a:fld>
            <a:endParaRPr lang="en-US" dirty="0"/>
          </a:p>
        </p:txBody>
      </p:sp>
    </p:spTree>
    <p:extLst>
      <p:ext uri="{BB962C8B-B14F-4D97-AF65-F5344CB8AC3E}">
        <p14:creationId xmlns:p14="http://schemas.microsoft.com/office/powerpoint/2010/main" val="43127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a:t>
            </a:fld>
            <a:endParaRPr lang="en-US" dirty="0"/>
          </a:p>
        </p:txBody>
      </p:sp>
    </p:spTree>
    <p:extLst>
      <p:ext uri="{BB962C8B-B14F-4D97-AF65-F5344CB8AC3E}">
        <p14:creationId xmlns:p14="http://schemas.microsoft.com/office/powerpoint/2010/main" val="431275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20</a:t>
            </a:fld>
            <a:endParaRPr lang="en-US" dirty="0"/>
          </a:p>
        </p:txBody>
      </p:sp>
    </p:spTree>
    <p:extLst>
      <p:ext uri="{BB962C8B-B14F-4D97-AF65-F5344CB8AC3E}">
        <p14:creationId xmlns:p14="http://schemas.microsoft.com/office/powerpoint/2010/main" val="126621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21</a:t>
            </a:fld>
            <a:endParaRPr lang="en-US" dirty="0"/>
          </a:p>
        </p:txBody>
      </p:sp>
    </p:spTree>
    <p:extLst>
      <p:ext uri="{BB962C8B-B14F-4D97-AF65-F5344CB8AC3E}">
        <p14:creationId xmlns:p14="http://schemas.microsoft.com/office/powerpoint/2010/main" val="1553544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22</a:t>
            </a:fld>
            <a:endParaRPr lang="en-US" dirty="0"/>
          </a:p>
        </p:txBody>
      </p:sp>
    </p:spTree>
    <p:extLst>
      <p:ext uri="{BB962C8B-B14F-4D97-AF65-F5344CB8AC3E}">
        <p14:creationId xmlns:p14="http://schemas.microsoft.com/office/powerpoint/2010/main" val="2828544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23</a:t>
            </a:fld>
            <a:endParaRPr lang="en-US" dirty="0"/>
          </a:p>
        </p:txBody>
      </p:sp>
    </p:spTree>
    <p:extLst>
      <p:ext uri="{BB962C8B-B14F-4D97-AF65-F5344CB8AC3E}">
        <p14:creationId xmlns:p14="http://schemas.microsoft.com/office/powerpoint/2010/main" val="1756958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24</a:t>
            </a:fld>
            <a:endParaRPr lang="en-US" dirty="0"/>
          </a:p>
        </p:txBody>
      </p:sp>
    </p:spTree>
    <p:extLst>
      <p:ext uri="{BB962C8B-B14F-4D97-AF65-F5344CB8AC3E}">
        <p14:creationId xmlns:p14="http://schemas.microsoft.com/office/powerpoint/2010/main" val="1666697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25</a:t>
            </a:fld>
            <a:endParaRPr lang="en-US" dirty="0"/>
          </a:p>
        </p:txBody>
      </p:sp>
    </p:spTree>
    <p:extLst>
      <p:ext uri="{BB962C8B-B14F-4D97-AF65-F5344CB8AC3E}">
        <p14:creationId xmlns:p14="http://schemas.microsoft.com/office/powerpoint/2010/main" val="2176705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26</a:t>
            </a:fld>
            <a:endParaRPr lang="en-US" dirty="0"/>
          </a:p>
        </p:txBody>
      </p:sp>
    </p:spTree>
    <p:extLst>
      <p:ext uri="{BB962C8B-B14F-4D97-AF65-F5344CB8AC3E}">
        <p14:creationId xmlns:p14="http://schemas.microsoft.com/office/powerpoint/2010/main" val="625710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27</a:t>
            </a:fld>
            <a:endParaRPr lang="en-US" dirty="0"/>
          </a:p>
        </p:txBody>
      </p:sp>
    </p:spTree>
    <p:extLst>
      <p:ext uri="{BB962C8B-B14F-4D97-AF65-F5344CB8AC3E}">
        <p14:creationId xmlns:p14="http://schemas.microsoft.com/office/powerpoint/2010/main" val="2724395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28</a:t>
            </a:fld>
            <a:endParaRPr lang="en-US" dirty="0"/>
          </a:p>
        </p:txBody>
      </p:sp>
    </p:spTree>
    <p:extLst>
      <p:ext uri="{BB962C8B-B14F-4D97-AF65-F5344CB8AC3E}">
        <p14:creationId xmlns:p14="http://schemas.microsoft.com/office/powerpoint/2010/main" val="4108902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29</a:t>
            </a:fld>
            <a:endParaRPr lang="en-US" dirty="0"/>
          </a:p>
        </p:txBody>
      </p:sp>
    </p:spTree>
    <p:extLst>
      <p:ext uri="{BB962C8B-B14F-4D97-AF65-F5344CB8AC3E}">
        <p14:creationId xmlns:p14="http://schemas.microsoft.com/office/powerpoint/2010/main" val="385962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3</a:t>
            </a:fld>
            <a:endParaRPr lang="en-US" dirty="0"/>
          </a:p>
        </p:txBody>
      </p:sp>
    </p:spTree>
    <p:extLst>
      <p:ext uri="{BB962C8B-B14F-4D97-AF65-F5344CB8AC3E}">
        <p14:creationId xmlns:p14="http://schemas.microsoft.com/office/powerpoint/2010/main" val="126621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30</a:t>
            </a:fld>
            <a:endParaRPr lang="en-US" dirty="0"/>
          </a:p>
        </p:txBody>
      </p:sp>
    </p:spTree>
    <p:extLst>
      <p:ext uri="{BB962C8B-B14F-4D97-AF65-F5344CB8AC3E}">
        <p14:creationId xmlns:p14="http://schemas.microsoft.com/office/powerpoint/2010/main" val="4050373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31</a:t>
            </a:fld>
            <a:endParaRPr lang="en-US" dirty="0"/>
          </a:p>
        </p:txBody>
      </p:sp>
    </p:spTree>
    <p:extLst>
      <p:ext uri="{BB962C8B-B14F-4D97-AF65-F5344CB8AC3E}">
        <p14:creationId xmlns:p14="http://schemas.microsoft.com/office/powerpoint/2010/main" val="920883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32</a:t>
            </a:fld>
            <a:endParaRPr lang="en-US" dirty="0"/>
          </a:p>
        </p:txBody>
      </p:sp>
    </p:spTree>
    <p:extLst>
      <p:ext uri="{BB962C8B-B14F-4D97-AF65-F5344CB8AC3E}">
        <p14:creationId xmlns:p14="http://schemas.microsoft.com/office/powerpoint/2010/main" val="1930639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33</a:t>
            </a:fld>
            <a:endParaRPr lang="en-US" dirty="0"/>
          </a:p>
        </p:txBody>
      </p:sp>
    </p:spTree>
    <p:extLst>
      <p:ext uri="{BB962C8B-B14F-4D97-AF65-F5344CB8AC3E}">
        <p14:creationId xmlns:p14="http://schemas.microsoft.com/office/powerpoint/2010/main" val="458087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34</a:t>
            </a:fld>
            <a:endParaRPr lang="en-US" dirty="0"/>
          </a:p>
        </p:txBody>
      </p:sp>
    </p:spTree>
    <p:extLst>
      <p:ext uri="{BB962C8B-B14F-4D97-AF65-F5344CB8AC3E}">
        <p14:creationId xmlns:p14="http://schemas.microsoft.com/office/powerpoint/2010/main" val="2356093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35</a:t>
            </a:fld>
            <a:endParaRPr lang="en-US" dirty="0"/>
          </a:p>
        </p:txBody>
      </p:sp>
    </p:spTree>
    <p:extLst>
      <p:ext uri="{BB962C8B-B14F-4D97-AF65-F5344CB8AC3E}">
        <p14:creationId xmlns:p14="http://schemas.microsoft.com/office/powerpoint/2010/main" val="3121538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36</a:t>
            </a:fld>
            <a:endParaRPr lang="en-US" dirty="0"/>
          </a:p>
        </p:txBody>
      </p:sp>
    </p:spTree>
    <p:extLst>
      <p:ext uri="{BB962C8B-B14F-4D97-AF65-F5344CB8AC3E}">
        <p14:creationId xmlns:p14="http://schemas.microsoft.com/office/powerpoint/2010/main" val="1075445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37</a:t>
            </a:fld>
            <a:endParaRPr lang="en-US" dirty="0"/>
          </a:p>
        </p:txBody>
      </p:sp>
    </p:spTree>
    <p:extLst>
      <p:ext uri="{BB962C8B-B14F-4D97-AF65-F5344CB8AC3E}">
        <p14:creationId xmlns:p14="http://schemas.microsoft.com/office/powerpoint/2010/main" val="2021656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38</a:t>
            </a:fld>
            <a:endParaRPr lang="en-US" dirty="0"/>
          </a:p>
        </p:txBody>
      </p:sp>
    </p:spTree>
    <p:extLst>
      <p:ext uri="{BB962C8B-B14F-4D97-AF65-F5344CB8AC3E}">
        <p14:creationId xmlns:p14="http://schemas.microsoft.com/office/powerpoint/2010/main" val="3622394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39</a:t>
            </a:fld>
            <a:endParaRPr lang="en-US" dirty="0"/>
          </a:p>
        </p:txBody>
      </p:sp>
    </p:spTree>
    <p:extLst>
      <p:ext uri="{BB962C8B-B14F-4D97-AF65-F5344CB8AC3E}">
        <p14:creationId xmlns:p14="http://schemas.microsoft.com/office/powerpoint/2010/main" val="396265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4</a:t>
            </a:fld>
            <a:endParaRPr lang="en-US" dirty="0"/>
          </a:p>
        </p:txBody>
      </p:sp>
    </p:spTree>
    <p:extLst>
      <p:ext uri="{BB962C8B-B14F-4D97-AF65-F5344CB8AC3E}">
        <p14:creationId xmlns:p14="http://schemas.microsoft.com/office/powerpoint/2010/main" val="1878708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40</a:t>
            </a:fld>
            <a:endParaRPr lang="en-US" dirty="0"/>
          </a:p>
        </p:txBody>
      </p:sp>
    </p:spTree>
    <p:extLst>
      <p:ext uri="{BB962C8B-B14F-4D97-AF65-F5344CB8AC3E}">
        <p14:creationId xmlns:p14="http://schemas.microsoft.com/office/powerpoint/2010/main" val="3516777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41</a:t>
            </a:fld>
            <a:endParaRPr lang="en-US" dirty="0"/>
          </a:p>
        </p:txBody>
      </p:sp>
    </p:spTree>
    <p:extLst>
      <p:ext uri="{BB962C8B-B14F-4D97-AF65-F5344CB8AC3E}">
        <p14:creationId xmlns:p14="http://schemas.microsoft.com/office/powerpoint/2010/main" val="2962985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42</a:t>
            </a:fld>
            <a:endParaRPr lang="en-US" dirty="0"/>
          </a:p>
        </p:txBody>
      </p:sp>
    </p:spTree>
    <p:extLst>
      <p:ext uri="{BB962C8B-B14F-4D97-AF65-F5344CB8AC3E}">
        <p14:creationId xmlns:p14="http://schemas.microsoft.com/office/powerpoint/2010/main" val="21776526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43</a:t>
            </a:fld>
            <a:endParaRPr lang="en-US" dirty="0"/>
          </a:p>
        </p:txBody>
      </p:sp>
    </p:spTree>
    <p:extLst>
      <p:ext uri="{BB962C8B-B14F-4D97-AF65-F5344CB8AC3E}">
        <p14:creationId xmlns:p14="http://schemas.microsoft.com/office/powerpoint/2010/main" val="2964678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44</a:t>
            </a:fld>
            <a:endParaRPr lang="en-US" dirty="0"/>
          </a:p>
        </p:txBody>
      </p:sp>
    </p:spTree>
    <p:extLst>
      <p:ext uri="{BB962C8B-B14F-4D97-AF65-F5344CB8AC3E}">
        <p14:creationId xmlns:p14="http://schemas.microsoft.com/office/powerpoint/2010/main" val="1726357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45</a:t>
            </a:fld>
            <a:endParaRPr lang="en-US" dirty="0"/>
          </a:p>
        </p:txBody>
      </p:sp>
    </p:spTree>
    <p:extLst>
      <p:ext uri="{BB962C8B-B14F-4D97-AF65-F5344CB8AC3E}">
        <p14:creationId xmlns:p14="http://schemas.microsoft.com/office/powerpoint/2010/main" val="2852931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46</a:t>
            </a:fld>
            <a:endParaRPr lang="en-US" dirty="0"/>
          </a:p>
        </p:txBody>
      </p:sp>
    </p:spTree>
    <p:extLst>
      <p:ext uri="{BB962C8B-B14F-4D97-AF65-F5344CB8AC3E}">
        <p14:creationId xmlns:p14="http://schemas.microsoft.com/office/powerpoint/2010/main" val="3619939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47</a:t>
            </a:fld>
            <a:endParaRPr lang="en-US" dirty="0"/>
          </a:p>
        </p:txBody>
      </p:sp>
    </p:spTree>
    <p:extLst>
      <p:ext uri="{BB962C8B-B14F-4D97-AF65-F5344CB8AC3E}">
        <p14:creationId xmlns:p14="http://schemas.microsoft.com/office/powerpoint/2010/main" val="9294756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48</a:t>
            </a:fld>
            <a:endParaRPr lang="en-US" dirty="0"/>
          </a:p>
        </p:txBody>
      </p:sp>
    </p:spTree>
    <p:extLst>
      <p:ext uri="{BB962C8B-B14F-4D97-AF65-F5344CB8AC3E}">
        <p14:creationId xmlns:p14="http://schemas.microsoft.com/office/powerpoint/2010/main" val="10204380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49</a:t>
            </a:fld>
            <a:endParaRPr lang="en-US" dirty="0"/>
          </a:p>
        </p:txBody>
      </p:sp>
    </p:spTree>
    <p:extLst>
      <p:ext uri="{BB962C8B-B14F-4D97-AF65-F5344CB8AC3E}">
        <p14:creationId xmlns:p14="http://schemas.microsoft.com/office/powerpoint/2010/main" val="32451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5</a:t>
            </a:fld>
            <a:endParaRPr lang="en-US" dirty="0"/>
          </a:p>
        </p:txBody>
      </p:sp>
    </p:spTree>
    <p:extLst>
      <p:ext uri="{BB962C8B-B14F-4D97-AF65-F5344CB8AC3E}">
        <p14:creationId xmlns:p14="http://schemas.microsoft.com/office/powerpoint/2010/main" val="2123017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50</a:t>
            </a:fld>
            <a:endParaRPr lang="en-US" dirty="0"/>
          </a:p>
        </p:txBody>
      </p:sp>
    </p:spTree>
    <p:extLst>
      <p:ext uri="{BB962C8B-B14F-4D97-AF65-F5344CB8AC3E}">
        <p14:creationId xmlns:p14="http://schemas.microsoft.com/office/powerpoint/2010/main" val="1266210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51</a:t>
            </a:fld>
            <a:endParaRPr lang="en-US" dirty="0"/>
          </a:p>
        </p:txBody>
      </p:sp>
    </p:spTree>
    <p:extLst>
      <p:ext uri="{BB962C8B-B14F-4D97-AF65-F5344CB8AC3E}">
        <p14:creationId xmlns:p14="http://schemas.microsoft.com/office/powerpoint/2010/main" val="36627552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52</a:t>
            </a:fld>
            <a:endParaRPr lang="en-US" dirty="0"/>
          </a:p>
        </p:txBody>
      </p:sp>
    </p:spTree>
    <p:extLst>
      <p:ext uri="{BB962C8B-B14F-4D97-AF65-F5344CB8AC3E}">
        <p14:creationId xmlns:p14="http://schemas.microsoft.com/office/powerpoint/2010/main" val="5654423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53</a:t>
            </a:fld>
            <a:endParaRPr lang="en-US" dirty="0"/>
          </a:p>
        </p:txBody>
      </p:sp>
    </p:spTree>
    <p:extLst>
      <p:ext uri="{BB962C8B-B14F-4D97-AF65-F5344CB8AC3E}">
        <p14:creationId xmlns:p14="http://schemas.microsoft.com/office/powerpoint/2010/main" val="15345347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54</a:t>
            </a:fld>
            <a:endParaRPr lang="en-US" dirty="0"/>
          </a:p>
        </p:txBody>
      </p:sp>
    </p:spTree>
    <p:extLst>
      <p:ext uri="{BB962C8B-B14F-4D97-AF65-F5344CB8AC3E}">
        <p14:creationId xmlns:p14="http://schemas.microsoft.com/office/powerpoint/2010/main" val="2876427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55</a:t>
            </a:fld>
            <a:endParaRPr lang="en-US" dirty="0"/>
          </a:p>
        </p:txBody>
      </p:sp>
    </p:spTree>
    <p:extLst>
      <p:ext uri="{BB962C8B-B14F-4D97-AF65-F5344CB8AC3E}">
        <p14:creationId xmlns:p14="http://schemas.microsoft.com/office/powerpoint/2010/main" val="1039912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56</a:t>
            </a:fld>
            <a:endParaRPr lang="en-US" dirty="0"/>
          </a:p>
        </p:txBody>
      </p:sp>
    </p:spTree>
    <p:extLst>
      <p:ext uri="{BB962C8B-B14F-4D97-AF65-F5344CB8AC3E}">
        <p14:creationId xmlns:p14="http://schemas.microsoft.com/office/powerpoint/2010/main" val="5938262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57</a:t>
            </a:fld>
            <a:endParaRPr lang="en-US" dirty="0"/>
          </a:p>
        </p:txBody>
      </p:sp>
    </p:spTree>
    <p:extLst>
      <p:ext uri="{BB962C8B-B14F-4D97-AF65-F5344CB8AC3E}">
        <p14:creationId xmlns:p14="http://schemas.microsoft.com/office/powerpoint/2010/main" val="3791475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58</a:t>
            </a:fld>
            <a:endParaRPr lang="en-US" dirty="0"/>
          </a:p>
        </p:txBody>
      </p:sp>
    </p:spTree>
    <p:extLst>
      <p:ext uri="{BB962C8B-B14F-4D97-AF65-F5344CB8AC3E}">
        <p14:creationId xmlns:p14="http://schemas.microsoft.com/office/powerpoint/2010/main" val="15199911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59</a:t>
            </a:fld>
            <a:endParaRPr lang="en-US" dirty="0"/>
          </a:p>
        </p:txBody>
      </p:sp>
    </p:spTree>
    <p:extLst>
      <p:ext uri="{BB962C8B-B14F-4D97-AF65-F5344CB8AC3E}">
        <p14:creationId xmlns:p14="http://schemas.microsoft.com/office/powerpoint/2010/main" val="43570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14465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60</a:t>
            </a:fld>
            <a:endParaRPr lang="en-US" dirty="0"/>
          </a:p>
        </p:txBody>
      </p:sp>
    </p:spTree>
    <p:extLst>
      <p:ext uri="{BB962C8B-B14F-4D97-AF65-F5344CB8AC3E}">
        <p14:creationId xmlns:p14="http://schemas.microsoft.com/office/powerpoint/2010/main" val="15870222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61</a:t>
            </a:fld>
            <a:endParaRPr lang="en-US" dirty="0"/>
          </a:p>
        </p:txBody>
      </p:sp>
    </p:spTree>
    <p:extLst>
      <p:ext uri="{BB962C8B-B14F-4D97-AF65-F5344CB8AC3E}">
        <p14:creationId xmlns:p14="http://schemas.microsoft.com/office/powerpoint/2010/main" val="21595626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62</a:t>
            </a:fld>
            <a:endParaRPr lang="en-US" dirty="0"/>
          </a:p>
        </p:txBody>
      </p:sp>
    </p:spTree>
    <p:extLst>
      <p:ext uri="{BB962C8B-B14F-4D97-AF65-F5344CB8AC3E}">
        <p14:creationId xmlns:p14="http://schemas.microsoft.com/office/powerpoint/2010/main" val="34369199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63</a:t>
            </a:fld>
            <a:endParaRPr lang="en-US" dirty="0"/>
          </a:p>
        </p:txBody>
      </p:sp>
    </p:spTree>
    <p:extLst>
      <p:ext uri="{BB962C8B-B14F-4D97-AF65-F5344CB8AC3E}">
        <p14:creationId xmlns:p14="http://schemas.microsoft.com/office/powerpoint/2010/main" val="40286027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64</a:t>
            </a:fld>
            <a:endParaRPr lang="en-US" dirty="0"/>
          </a:p>
        </p:txBody>
      </p:sp>
    </p:spTree>
    <p:extLst>
      <p:ext uri="{BB962C8B-B14F-4D97-AF65-F5344CB8AC3E}">
        <p14:creationId xmlns:p14="http://schemas.microsoft.com/office/powerpoint/2010/main" val="12495519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65</a:t>
            </a:fld>
            <a:endParaRPr lang="en-US" dirty="0"/>
          </a:p>
        </p:txBody>
      </p:sp>
    </p:spTree>
    <p:extLst>
      <p:ext uri="{BB962C8B-B14F-4D97-AF65-F5344CB8AC3E}">
        <p14:creationId xmlns:p14="http://schemas.microsoft.com/office/powerpoint/2010/main" val="8776206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66</a:t>
            </a:fld>
            <a:endParaRPr lang="en-US" dirty="0"/>
          </a:p>
        </p:txBody>
      </p:sp>
    </p:spTree>
    <p:extLst>
      <p:ext uri="{BB962C8B-B14F-4D97-AF65-F5344CB8AC3E}">
        <p14:creationId xmlns:p14="http://schemas.microsoft.com/office/powerpoint/2010/main" val="28112051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67</a:t>
            </a:fld>
            <a:endParaRPr lang="en-US" dirty="0"/>
          </a:p>
        </p:txBody>
      </p:sp>
    </p:spTree>
    <p:extLst>
      <p:ext uri="{BB962C8B-B14F-4D97-AF65-F5344CB8AC3E}">
        <p14:creationId xmlns:p14="http://schemas.microsoft.com/office/powerpoint/2010/main" val="36832452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68</a:t>
            </a:fld>
            <a:endParaRPr lang="en-US" dirty="0"/>
          </a:p>
        </p:txBody>
      </p:sp>
    </p:spTree>
    <p:extLst>
      <p:ext uri="{BB962C8B-B14F-4D97-AF65-F5344CB8AC3E}">
        <p14:creationId xmlns:p14="http://schemas.microsoft.com/office/powerpoint/2010/main" val="29837219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69</a:t>
            </a:fld>
            <a:endParaRPr lang="en-US" dirty="0"/>
          </a:p>
        </p:txBody>
      </p:sp>
    </p:spTree>
    <p:extLst>
      <p:ext uri="{BB962C8B-B14F-4D97-AF65-F5344CB8AC3E}">
        <p14:creationId xmlns:p14="http://schemas.microsoft.com/office/powerpoint/2010/main" val="248283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7</a:t>
            </a:fld>
            <a:endParaRPr lang="en-US" dirty="0"/>
          </a:p>
        </p:txBody>
      </p:sp>
    </p:spTree>
    <p:extLst>
      <p:ext uri="{BB962C8B-B14F-4D97-AF65-F5344CB8AC3E}">
        <p14:creationId xmlns:p14="http://schemas.microsoft.com/office/powerpoint/2010/main" val="4350870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70</a:t>
            </a:fld>
            <a:endParaRPr lang="en-US" dirty="0"/>
          </a:p>
        </p:txBody>
      </p:sp>
    </p:spTree>
    <p:extLst>
      <p:ext uri="{BB962C8B-B14F-4D97-AF65-F5344CB8AC3E}">
        <p14:creationId xmlns:p14="http://schemas.microsoft.com/office/powerpoint/2010/main" val="1975806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71</a:t>
            </a:fld>
            <a:endParaRPr lang="en-US" dirty="0"/>
          </a:p>
        </p:txBody>
      </p:sp>
    </p:spTree>
    <p:extLst>
      <p:ext uri="{BB962C8B-B14F-4D97-AF65-F5344CB8AC3E}">
        <p14:creationId xmlns:p14="http://schemas.microsoft.com/office/powerpoint/2010/main" val="24489423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72</a:t>
            </a:fld>
            <a:endParaRPr lang="en-US" dirty="0"/>
          </a:p>
        </p:txBody>
      </p:sp>
    </p:spTree>
    <p:extLst>
      <p:ext uri="{BB962C8B-B14F-4D97-AF65-F5344CB8AC3E}">
        <p14:creationId xmlns:p14="http://schemas.microsoft.com/office/powerpoint/2010/main" val="7395009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73</a:t>
            </a:fld>
            <a:endParaRPr lang="en-US" dirty="0"/>
          </a:p>
        </p:txBody>
      </p:sp>
    </p:spTree>
    <p:extLst>
      <p:ext uri="{BB962C8B-B14F-4D97-AF65-F5344CB8AC3E}">
        <p14:creationId xmlns:p14="http://schemas.microsoft.com/office/powerpoint/2010/main" val="28855576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74</a:t>
            </a:fld>
            <a:endParaRPr lang="en-US" dirty="0"/>
          </a:p>
        </p:txBody>
      </p:sp>
    </p:spTree>
    <p:extLst>
      <p:ext uri="{BB962C8B-B14F-4D97-AF65-F5344CB8AC3E}">
        <p14:creationId xmlns:p14="http://schemas.microsoft.com/office/powerpoint/2010/main" val="5937494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75</a:t>
            </a:fld>
            <a:endParaRPr lang="en-US" dirty="0"/>
          </a:p>
        </p:txBody>
      </p:sp>
    </p:spTree>
    <p:extLst>
      <p:ext uri="{BB962C8B-B14F-4D97-AF65-F5344CB8AC3E}">
        <p14:creationId xmlns:p14="http://schemas.microsoft.com/office/powerpoint/2010/main" val="20024871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76</a:t>
            </a:fld>
            <a:endParaRPr lang="en-US" dirty="0"/>
          </a:p>
        </p:txBody>
      </p:sp>
    </p:spTree>
    <p:extLst>
      <p:ext uri="{BB962C8B-B14F-4D97-AF65-F5344CB8AC3E}">
        <p14:creationId xmlns:p14="http://schemas.microsoft.com/office/powerpoint/2010/main" val="22844615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77</a:t>
            </a:fld>
            <a:endParaRPr lang="en-US" dirty="0"/>
          </a:p>
        </p:txBody>
      </p:sp>
    </p:spTree>
    <p:extLst>
      <p:ext uri="{BB962C8B-B14F-4D97-AF65-F5344CB8AC3E}">
        <p14:creationId xmlns:p14="http://schemas.microsoft.com/office/powerpoint/2010/main" val="20535931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78</a:t>
            </a:fld>
            <a:endParaRPr lang="en-US" dirty="0"/>
          </a:p>
        </p:txBody>
      </p:sp>
    </p:spTree>
    <p:extLst>
      <p:ext uri="{BB962C8B-B14F-4D97-AF65-F5344CB8AC3E}">
        <p14:creationId xmlns:p14="http://schemas.microsoft.com/office/powerpoint/2010/main" val="35906611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79</a:t>
            </a:fld>
            <a:endParaRPr lang="en-US" dirty="0"/>
          </a:p>
        </p:txBody>
      </p:sp>
    </p:spTree>
    <p:extLst>
      <p:ext uri="{BB962C8B-B14F-4D97-AF65-F5344CB8AC3E}">
        <p14:creationId xmlns:p14="http://schemas.microsoft.com/office/powerpoint/2010/main" val="3763319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8</a:t>
            </a:fld>
            <a:endParaRPr lang="en-US" dirty="0"/>
          </a:p>
        </p:txBody>
      </p:sp>
    </p:spTree>
    <p:extLst>
      <p:ext uri="{BB962C8B-B14F-4D97-AF65-F5344CB8AC3E}">
        <p14:creationId xmlns:p14="http://schemas.microsoft.com/office/powerpoint/2010/main" val="24174917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80</a:t>
            </a:fld>
            <a:endParaRPr lang="en-US" dirty="0"/>
          </a:p>
        </p:txBody>
      </p:sp>
    </p:spTree>
    <p:extLst>
      <p:ext uri="{BB962C8B-B14F-4D97-AF65-F5344CB8AC3E}">
        <p14:creationId xmlns:p14="http://schemas.microsoft.com/office/powerpoint/2010/main" val="4375884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81</a:t>
            </a:fld>
            <a:endParaRPr lang="en-US" dirty="0"/>
          </a:p>
        </p:txBody>
      </p:sp>
    </p:spTree>
    <p:extLst>
      <p:ext uri="{BB962C8B-B14F-4D97-AF65-F5344CB8AC3E}">
        <p14:creationId xmlns:p14="http://schemas.microsoft.com/office/powerpoint/2010/main" val="16395779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82</a:t>
            </a:fld>
            <a:endParaRPr lang="en-US" dirty="0"/>
          </a:p>
        </p:txBody>
      </p:sp>
    </p:spTree>
    <p:extLst>
      <p:ext uri="{BB962C8B-B14F-4D97-AF65-F5344CB8AC3E}">
        <p14:creationId xmlns:p14="http://schemas.microsoft.com/office/powerpoint/2010/main" val="13477463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83</a:t>
            </a:fld>
            <a:endParaRPr lang="en-US" dirty="0"/>
          </a:p>
        </p:txBody>
      </p:sp>
    </p:spTree>
    <p:extLst>
      <p:ext uri="{BB962C8B-B14F-4D97-AF65-F5344CB8AC3E}">
        <p14:creationId xmlns:p14="http://schemas.microsoft.com/office/powerpoint/2010/main" val="21741602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84</a:t>
            </a:fld>
            <a:endParaRPr lang="en-US" dirty="0"/>
          </a:p>
        </p:txBody>
      </p:sp>
    </p:spTree>
    <p:extLst>
      <p:ext uri="{BB962C8B-B14F-4D97-AF65-F5344CB8AC3E}">
        <p14:creationId xmlns:p14="http://schemas.microsoft.com/office/powerpoint/2010/main" val="30579044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85</a:t>
            </a:fld>
            <a:endParaRPr lang="en-US" dirty="0"/>
          </a:p>
        </p:txBody>
      </p:sp>
    </p:spTree>
    <p:extLst>
      <p:ext uri="{BB962C8B-B14F-4D97-AF65-F5344CB8AC3E}">
        <p14:creationId xmlns:p14="http://schemas.microsoft.com/office/powerpoint/2010/main" val="33293483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86</a:t>
            </a:fld>
            <a:endParaRPr lang="en-US" dirty="0"/>
          </a:p>
        </p:txBody>
      </p:sp>
    </p:spTree>
    <p:extLst>
      <p:ext uri="{BB962C8B-B14F-4D97-AF65-F5344CB8AC3E}">
        <p14:creationId xmlns:p14="http://schemas.microsoft.com/office/powerpoint/2010/main" val="7507030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87</a:t>
            </a:fld>
            <a:endParaRPr lang="en-US" dirty="0"/>
          </a:p>
        </p:txBody>
      </p:sp>
    </p:spTree>
    <p:extLst>
      <p:ext uri="{BB962C8B-B14F-4D97-AF65-F5344CB8AC3E}">
        <p14:creationId xmlns:p14="http://schemas.microsoft.com/office/powerpoint/2010/main" val="18717662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88</a:t>
            </a:fld>
            <a:endParaRPr lang="en-US" dirty="0"/>
          </a:p>
        </p:txBody>
      </p:sp>
    </p:spTree>
    <p:extLst>
      <p:ext uri="{BB962C8B-B14F-4D97-AF65-F5344CB8AC3E}">
        <p14:creationId xmlns:p14="http://schemas.microsoft.com/office/powerpoint/2010/main" val="12395750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89</a:t>
            </a:fld>
            <a:endParaRPr lang="en-US" dirty="0"/>
          </a:p>
        </p:txBody>
      </p:sp>
    </p:spTree>
    <p:extLst>
      <p:ext uri="{BB962C8B-B14F-4D97-AF65-F5344CB8AC3E}">
        <p14:creationId xmlns:p14="http://schemas.microsoft.com/office/powerpoint/2010/main" val="982707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9</a:t>
            </a:fld>
            <a:endParaRPr lang="en-US" dirty="0"/>
          </a:p>
        </p:txBody>
      </p:sp>
    </p:spTree>
    <p:extLst>
      <p:ext uri="{BB962C8B-B14F-4D97-AF65-F5344CB8AC3E}">
        <p14:creationId xmlns:p14="http://schemas.microsoft.com/office/powerpoint/2010/main" val="26124636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90</a:t>
            </a:fld>
            <a:endParaRPr lang="en-US" dirty="0"/>
          </a:p>
        </p:txBody>
      </p:sp>
    </p:spTree>
    <p:extLst>
      <p:ext uri="{BB962C8B-B14F-4D97-AF65-F5344CB8AC3E}">
        <p14:creationId xmlns:p14="http://schemas.microsoft.com/office/powerpoint/2010/main" val="25459025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91</a:t>
            </a:fld>
            <a:endParaRPr lang="en-US" dirty="0"/>
          </a:p>
        </p:txBody>
      </p:sp>
    </p:spTree>
    <p:extLst>
      <p:ext uri="{BB962C8B-B14F-4D97-AF65-F5344CB8AC3E}">
        <p14:creationId xmlns:p14="http://schemas.microsoft.com/office/powerpoint/2010/main" val="18075935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92</a:t>
            </a:fld>
            <a:endParaRPr lang="en-US" dirty="0"/>
          </a:p>
        </p:txBody>
      </p:sp>
    </p:spTree>
    <p:extLst>
      <p:ext uri="{BB962C8B-B14F-4D97-AF65-F5344CB8AC3E}">
        <p14:creationId xmlns:p14="http://schemas.microsoft.com/office/powerpoint/2010/main" val="12980303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93</a:t>
            </a:fld>
            <a:endParaRPr lang="en-US" dirty="0"/>
          </a:p>
        </p:txBody>
      </p:sp>
    </p:spTree>
    <p:extLst>
      <p:ext uri="{BB962C8B-B14F-4D97-AF65-F5344CB8AC3E}">
        <p14:creationId xmlns:p14="http://schemas.microsoft.com/office/powerpoint/2010/main" val="13028656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94</a:t>
            </a:fld>
            <a:endParaRPr lang="en-US" dirty="0"/>
          </a:p>
        </p:txBody>
      </p:sp>
    </p:spTree>
    <p:extLst>
      <p:ext uri="{BB962C8B-B14F-4D97-AF65-F5344CB8AC3E}">
        <p14:creationId xmlns:p14="http://schemas.microsoft.com/office/powerpoint/2010/main" val="396408094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95</a:t>
            </a:fld>
            <a:endParaRPr lang="en-US" dirty="0"/>
          </a:p>
        </p:txBody>
      </p:sp>
    </p:spTree>
    <p:extLst>
      <p:ext uri="{BB962C8B-B14F-4D97-AF65-F5344CB8AC3E}">
        <p14:creationId xmlns:p14="http://schemas.microsoft.com/office/powerpoint/2010/main" val="28146397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96</a:t>
            </a:fld>
            <a:endParaRPr lang="en-US" dirty="0"/>
          </a:p>
        </p:txBody>
      </p:sp>
    </p:spTree>
    <p:extLst>
      <p:ext uri="{BB962C8B-B14F-4D97-AF65-F5344CB8AC3E}">
        <p14:creationId xmlns:p14="http://schemas.microsoft.com/office/powerpoint/2010/main" val="27340026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97</a:t>
            </a:fld>
            <a:endParaRPr lang="en-US" dirty="0"/>
          </a:p>
        </p:txBody>
      </p:sp>
    </p:spTree>
    <p:extLst>
      <p:ext uri="{BB962C8B-B14F-4D97-AF65-F5344CB8AC3E}">
        <p14:creationId xmlns:p14="http://schemas.microsoft.com/office/powerpoint/2010/main" val="40899805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98</a:t>
            </a:fld>
            <a:endParaRPr lang="en-US" dirty="0"/>
          </a:p>
        </p:txBody>
      </p:sp>
    </p:spTree>
    <p:extLst>
      <p:ext uri="{BB962C8B-B14F-4D97-AF65-F5344CB8AC3E}">
        <p14:creationId xmlns:p14="http://schemas.microsoft.com/office/powerpoint/2010/main" val="12307147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99</a:t>
            </a:fld>
            <a:endParaRPr lang="en-US" dirty="0"/>
          </a:p>
        </p:txBody>
      </p:sp>
    </p:spTree>
    <p:extLst>
      <p:ext uri="{BB962C8B-B14F-4D97-AF65-F5344CB8AC3E}">
        <p14:creationId xmlns:p14="http://schemas.microsoft.com/office/powerpoint/2010/main" val="3584745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A979D17-CB53-42BA-BD92-59980912E41A}"/>
              </a:ext>
            </a:extLst>
          </p:cNvPr>
          <p:cNvGrpSpPr/>
          <p:nvPr userDrawn="1"/>
        </p:nvGrpSpPr>
        <p:grpSpPr>
          <a:xfrm>
            <a:off x="0" y="-9527"/>
            <a:ext cx="7848600" cy="6867526"/>
            <a:chOff x="0" y="-9527"/>
            <a:chExt cx="6148889" cy="6867526"/>
          </a:xfrm>
        </p:grpSpPr>
        <p:sp>
          <p:nvSpPr>
            <p:cNvPr id="27" name="Rectangle 3">
              <a:extLst>
                <a:ext uri="{FF2B5EF4-FFF2-40B4-BE49-F238E27FC236}">
                  <a16:creationId xmlns:a16="http://schemas.microsoft.com/office/drawing/2014/main" id="{5912373E-F123-4A0B-95D1-7E8CD3DC0183}"/>
                </a:ext>
              </a:extLst>
            </p:cNvPr>
            <p:cNvSpPr/>
            <p:nvPr userDrawn="1"/>
          </p:nvSpPr>
          <p:spPr>
            <a:xfrm>
              <a:off x="229402" y="-9527"/>
              <a:ext cx="5919487" cy="6867525"/>
            </a:xfrm>
            <a:custGeom>
              <a:avLst/>
              <a:gdLst>
                <a:gd name="connsiteX0" fmla="*/ 0 w 5919487"/>
                <a:gd name="connsiteY0" fmla="*/ 0 h 6858000"/>
                <a:gd name="connsiteX1" fmla="*/ 5919487 w 5919487"/>
                <a:gd name="connsiteY1" fmla="*/ 0 h 6858000"/>
                <a:gd name="connsiteX2" fmla="*/ 5919487 w 5919487"/>
                <a:gd name="connsiteY2" fmla="*/ 6858000 h 6858000"/>
                <a:gd name="connsiteX3" fmla="*/ 0 w 5919487"/>
                <a:gd name="connsiteY3" fmla="*/ 6858000 h 6858000"/>
                <a:gd name="connsiteX4" fmla="*/ 0 w 5919487"/>
                <a:gd name="connsiteY4" fmla="*/ 0 h 6858000"/>
                <a:gd name="connsiteX0" fmla="*/ 0 w 5919487"/>
                <a:gd name="connsiteY0" fmla="*/ 9525 h 6867525"/>
                <a:gd name="connsiteX1" fmla="*/ 2347612 w 5919487"/>
                <a:gd name="connsiteY1" fmla="*/ 0 h 6867525"/>
                <a:gd name="connsiteX2" fmla="*/ 5919487 w 5919487"/>
                <a:gd name="connsiteY2" fmla="*/ 6867525 h 6867525"/>
                <a:gd name="connsiteX3" fmla="*/ 0 w 5919487"/>
                <a:gd name="connsiteY3" fmla="*/ 6867525 h 6867525"/>
                <a:gd name="connsiteX4" fmla="*/ 0 w 5919487"/>
                <a:gd name="connsiteY4" fmla="*/ 9525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487" h="6867525">
                  <a:moveTo>
                    <a:pt x="0" y="9525"/>
                  </a:moveTo>
                  <a:lnTo>
                    <a:pt x="2347612" y="0"/>
                  </a:lnTo>
                  <a:lnTo>
                    <a:pt x="5919487" y="6867525"/>
                  </a:lnTo>
                  <a:lnTo>
                    <a:pt x="0" y="6867525"/>
                  </a:lnTo>
                  <a:lnTo>
                    <a:pt x="0" y="9525"/>
                  </a:lnTo>
                  <a:close/>
                </a:path>
              </a:pathLst>
            </a:cu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B3D4C3C-7006-47D3-87B6-938C5CBB9AC9}"/>
                </a:ext>
              </a:extLst>
            </p:cNvPr>
            <p:cNvSpPr/>
            <p:nvPr userDrawn="1"/>
          </p:nvSpPr>
          <p:spPr>
            <a:xfrm>
              <a:off x="0" y="-9526"/>
              <a:ext cx="5919487" cy="6867525"/>
            </a:xfrm>
            <a:custGeom>
              <a:avLst/>
              <a:gdLst>
                <a:gd name="connsiteX0" fmla="*/ 0 w 5919487"/>
                <a:gd name="connsiteY0" fmla="*/ 0 h 6858000"/>
                <a:gd name="connsiteX1" fmla="*/ 5919487 w 5919487"/>
                <a:gd name="connsiteY1" fmla="*/ 0 h 6858000"/>
                <a:gd name="connsiteX2" fmla="*/ 5919487 w 5919487"/>
                <a:gd name="connsiteY2" fmla="*/ 6858000 h 6858000"/>
                <a:gd name="connsiteX3" fmla="*/ 0 w 5919487"/>
                <a:gd name="connsiteY3" fmla="*/ 6858000 h 6858000"/>
                <a:gd name="connsiteX4" fmla="*/ 0 w 5919487"/>
                <a:gd name="connsiteY4" fmla="*/ 0 h 6858000"/>
                <a:gd name="connsiteX0" fmla="*/ 0 w 5919487"/>
                <a:gd name="connsiteY0" fmla="*/ 9525 h 6867525"/>
                <a:gd name="connsiteX1" fmla="*/ 2347612 w 5919487"/>
                <a:gd name="connsiteY1" fmla="*/ 0 h 6867525"/>
                <a:gd name="connsiteX2" fmla="*/ 5919487 w 5919487"/>
                <a:gd name="connsiteY2" fmla="*/ 6867525 h 6867525"/>
                <a:gd name="connsiteX3" fmla="*/ 0 w 5919487"/>
                <a:gd name="connsiteY3" fmla="*/ 6867525 h 6867525"/>
                <a:gd name="connsiteX4" fmla="*/ 0 w 5919487"/>
                <a:gd name="connsiteY4" fmla="*/ 9525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487" h="6867525">
                  <a:moveTo>
                    <a:pt x="0" y="9525"/>
                  </a:moveTo>
                  <a:lnTo>
                    <a:pt x="2347612" y="0"/>
                  </a:lnTo>
                  <a:lnTo>
                    <a:pt x="5919487" y="6867525"/>
                  </a:lnTo>
                  <a:lnTo>
                    <a:pt x="0" y="6867525"/>
                  </a:lnTo>
                  <a:lnTo>
                    <a:pt x="0" y="95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a:extLst>
              <a:ext uri="{FF2B5EF4-FFF2-40B4-BE49-F238E27FC236}">
                <a16:creationId xmlns:a16="http://schemas.microsoft.com/office/drawing/2014/main" id="{A762070D-88AB-4F72-A15C-AF6C3C80B872}"/>
              </a:ext>
            </a:extLst>
          </p:cNvPr>
          <p:cNvGrpSpPr/>
          <p:nvPr userDrawn="1"/>
        </p:nvGrpSpPr>
        <p:grpSpPr>
          <a:xfrm>
            <a:off x="5488975" y="322473"/>
            <a:ext cx="1312724" cy="817400"/>
            <a:chOff x="53340" y="29405"/>
            <a:chExt cx="2217420" cy="1303019"/>
          </a:xfrm>
        </p:grpSpPr>
        <p:sp>
          <p:nvSpPr>
            <p:cNvPr id="15" name="Rectangle 14">
              <a:extLst>
                <a:ext uri="{FF2B5EF4-FFF2-40B4-BE49-F238E27FC236}">
                  <a16:creationId xmlns:a16="http://schemas.microsoft.com/office/drawing/2014/main" id="{1EF2DBCE-B8FA-42DC-8DB2-A5619174C8BF}"/>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6F36843A-7417-4A16-AF21-565BE8716DAD}"/>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17" name="Group 16">
            <a:extLst>
              <a:ext uri="{FF2B5EF4-FFF2-40B4-BE49-F238E27FC236}">
                <a16:creationId xmlns:a16="http://schemas.microsoft.com/office/drawing/2014/main" id="{4A6002DD-56E8-4B24-B680-241F5D23AA99}"/>
              </a:ext>
            </a:extLst>
          </p:cNvPr>
          <p:cNvGrpSpPr/>
          <p:nvPr userDrawn="1"/>
        </p:nvGrpSpPr>
        <p:grpSpPr>
          <a:xfrm>
            <a:off x="6692144" y="264428"/>
            <a:ext cx="1541835" cy="922852"/>
            <a:chOff x="76689" y="5554981"/>
            <a:chExt cx="2217420" cy="1303019"/>
          </a:xfrm>
        </p:grpSpPr>
        <p:sp>
          <p:nvSpPr>
            <p:cNvPr id="18" name="Rectangle 17">
              <a:extLst>
                <a:ext uri="{FF2B5EF4-FFF2-40B4-BE49-F238E27FC236}">
                  <a16:creationId xmlns:a16="http://schemas.microsoft.com/office/drawing/2014/main" id="{73881C8B-8447-448C-9ED3-68C6DE94AE5D}"/>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descr="AMD-Radeon.png">
              <a:extLst>
                <a:ext uri="{FF2B5EF4-FFF2-40B4-BE49-F238E27FC236}">
                  <a16:creationId xmlns:a16="http://schemas.microsoft.com/office/drawing/2014/main" id="{6EE20789-3884-4EA4-9583-DC2FC7F7F51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20" name="Group 19">
            <a:extLst>
              <a:ext uri="{FF2B5EF4-FFF2-40B4-BE49-F238E27FC236}">
                <a16:creationId xmlns:a16="http://schemas.microsoft.com/office/drawing/2014/main" id="{1B756BCE-6BDD-460F-88FC-72327D8F57B4}"/>
              </a:ext>
            </a:extLst>
          </p:cNvPr>
          <p:cNvGrpSpPr/>
          <p:nvPr userDrawn="1"/>
        </p:nvGrpSpPr>
        <p:grpSpPr>
          <a:xfrm>
            <a:off x="8217804" y="340054"/>
            <a:ext cx="1312724" cy="817400"/>
            <a:chOff x="76689" y="4170078"/>
            <a:chExt cx="2217420" cy="1303019"/>
          </a:xfrm>
        </p:grpSpPr>
        <p:sp>
          <p:nvSpPr>
            <p:cNvPr id="21" name="Rectangle 20">
              <a:extLst>
                <a:ext uri="{FF2B5EF4-FFF2-40B4-BE49-F238E27FC236}">
                  <a16:creationId xmlns:a16="http://schemas.microsoft.com/office/drawing/2014/main" id="{0485C775-58C4-4316-89D9-19E47EE6EF48}"/>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F6CE94D4-584A-4B34-93B3-F5B57BDC19EB}"/>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23" name="Group 22">
            <a:extLst>
              <a:ext uri="{FF2B5EF4-FFF2-40B4-BE49-F238E27FC236}">
                <a16:creationId xmlns:a16="http://schemas.microsoft.com/office/drawing/2014/main" id="{3A4A1BF2-0084-4ACF-8F46-2C947F019622}"/>
              </a:ext>
            </a:extLst>
          </p:cNvPr>
          <p:cNvGrpSpPr/>
          <p:nvPr userDrawn="1"/>
        </p:nvGrpSpPr>
        <p:grpSpPr>
          <a:xfrm>
            <a:off x="9566135" y="317154"/>
            <a:ext cx="1312724" cy="817400"/>
            <a:chOff x="-624840" y="2767324"/>
            <a:chExt cx="2217420" cy="1303019"/>
          </a:xfrm>
        </p:grpSpPr>
        <p:sp>
          <p:nvSpPr>
            <p:cNvPr id="24" name="Rectangle 23">
              <a:extLst>
                <a:ext uri="{FF2B5EF4-FFF2-40B4-BE49-F238E27FC236}">
                  <a16:creationId xmlns:a16="http://schemas.microsoft.com/office/drawing/2014/main" id="{320AFFBE-EE2D-4BA2-9599-0A2F50641074}"/>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7EEE7EEF-05EA-41AB-87A3-AD1EFDAB8721}"/>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63" name="Text Placeholder 35">
            <a:extLst>
              <a:ext uri="{FF2B5EF4-FFF2-40B4-BE49-F238E27FC236}">
                <a16:creationId xmlns:a16="http://schemas.microsoft.com/office/drawing/2014/main" id="{E710190E-FC07-42A4-A3B3-58C5043CEDB3}"/>
              </a:ext>
            </a:extLst>
          </p:cNvPr>
          <p:cNvSpPr>
            <a:spLocks noGrp="1"/>
          </p:cNvSpPr>
          <p:nvPr>
            <p:ph type="body" sz="quarter" idx="11" hasCustomPrompt="1"/>
          </p:nvPr>
        </p:nvSpPr>
        <p:spPr>
          <a:xfrm>
            <a:off x="6382027" y="3802205"/>
            <a:ext cx="5447754" cy="493593"/>
          </a:xfrm>
        </p:spPr>
        <p:txBody>
          <a:bodyPr>
            <a:noAutofit/>
          </a:bodyPr>
          <a:lstStyle>
            <a:lvl1pPr algn="r">
              <a:defRPr sz="1600" cap="all" baseline="0">
                <a:solidFill>
                  <a:schemeClr val="bg1">
                    <a:lumMod val="50000"/>
                    <a:lumOff val="50000"/>
                  </a:schemeClr>
                </a:solidFill>
              </a:defRPr>
            </a:lvl1pPr>
            <a:lvl2pPr>
              <a:defRPr sz="1600" cap="all" baseline="0">
                <a:solidFill>
                  <a:schemeClr val="accent6">
                    <a:lumMod val="50000"/>
                    <a:lumOff val="50000"/>
                  </a:schemeClr>
                </a:solidFill>
              </a:defRPr>
            </a:lvl2pPr>
            <a:lvl3pPr>
              <a:defRPr sz="1400" cap="all" baseline="0">
                <a:solidFill>
                  <a:schemeClr val="accent6">
                    <a:lumMod val="50000"/>
                    <a:lumOff val="50000"/>
                  </a:schemeClr>
                </a:solidFill>
              </a:defRPr>
            </a:lvl3pPr>
            <a:lvl4pPr>
              <a:defRPr sz="1200">
                <a:solidFill>
                  <a:schemeClr val="accent2"/>
                </a:solidFill>
              </a:defRPr>
            </a:lvl4pPr>
            <a:lvl5pPr>
              <a:defRPr sz="1200">
                <a:solidFill>
                  <a:schemeClr val="accent2"/>
                </a:solidFill>
              </a:defRPr>
            </a:lvl5pPr>
          </a:lstStyle>
          <a:p>
            <a:pPr lvl="0"/>
            <a:r>
              <a:rPr lang="en-US" dirty="0"/>
              <a:t>CLICK TO EDIT NAME</a:t>
            </a:r>
          </a:p>
        </p:txBody>
      </p:sp>
      <p:sp>
        <p:nvSpPr>
          <p:cNvPr id="64" name="Title Placeholder 1">
            <a:extLst>
              <a:ext uri="{FF2B5EF4-FFF2-40B4-BE49-F238E27FC236}">
                <a16:creationId xmlns:a16="http://schemas.microsoft.com/office/drawing/2014/main" id="{8D2456A5-6FE7-4F04-A312-3C0EF96E5DB5}"/>
              </a:ext>
            </a:extLst>
          </p:cNvPr>
          <p:cNvSpPr>
            <a:spLocks noGrp="1"/>
          </p:cNvSpPr>
          <p:nvPr>
            <p:ph type="title" hasCustomPrompt="1"/>
          </p:nvPr>
        </p:nvSpPr>
        <p:spPr>
          <a:xfrm>
            <a:off x="6023937" y="2381185"/>
            <a:ext cx="5805843" cy="1337072"/>
          </a:xfrm>
          <a:prstGeom prst="rect">
            <a:avLst/>
          </a:prstGeom>
        </p:spPr>
        <p:txBody>
          <a:bodyPr vert="horz" lIns="91440" tIns="45720" rIns="91440" bIns="45720" rtlCol="0" anchor="b">
            <a:normAutofit/>
          </a:bodyPr>
          <a:lstStyle>
            <a:lvl1pPr algn="r">
              <a:defRPr sz="4000">
                <a:solidFill>
                  <a:schemeClr val="bg1"/>
                </a:solidFill>
              </a:defRPr>
            </a:lvl1pPr>
          </a:lstStyle>
          <a:p>
            <a:r>
              <a:rPr lang="en-US" dirty="0"/>
              <a:t>Click to edit </a:t>
            </a:r>
            <a:r>
              <a:rPr lang="en-US" dirty="0" err="1"/>
              <a:t>TItle</a:t>
            </a:r>
            <a:endParaRPr lang="en-US" dirty="0"/>
          </a:p>
        </p:txBody>
      </p:sp>
      <p:pic>
        <p:nvPicPr>
          <p:cNvPr id="26" name="Picture 25" descr="A picture containing drawing, plate&#10;&#10;Description automatically generated">
            <a:extLst>
              <a:ext uri="{FF2B5EF4-FFF2-40B4-BE49-F238E27FC236}">
                <a16:creationId xmlns:a16="http://schemas.microsoft.com/office/drawing/2014/main" id="{F917936D-8B78-4C27-809F-E391449987F3}"/>
              </a:ext>
            </a:extLst>
          </p:cNvPr>
          <p:cNvPicPr>
            <a:picLocks noChangeAspect="1"/>
          </p:cNvPicPr>
          <p:nvPr userDrawn="1"/>
        </p:nvPicPr>
        <p:blipFill>
          <a:blip r:embed="rId7"/>
          <a:stretch>
            <a:fillRect/>
          </a:stretch>
        </p:blipFill>
        <p:spPr>
          <a:xfrm>
            <a:off x="292812" y="5548812"/>
            <a:ext cx="3586311" cy="1024410"/>
          </a:xfrm>
          <a:prstGeom prst="rect">
            <a:avLst/>
          </a:prstGeom>
        </p:spPr>
      </p:pic>
    </p:spTree>
    <p:extLst>
      <p:ext uri="{BB962C8B-B14F-4D97-AF65-F5344CB8AC3E}">
        <p14:creationId xmlns:p14="http://schemas.microsoft.com/office/powerpoint/2010/main" val="342767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PU Open 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C0FEF2-B753-4B9F-870A-B7F2531D5918}"/>
              </a:ext>
            </a:extLst>
          </p:cNvPr>
          <p:cNvGrpSpPr/>
          <p:nvPr userDrawn="1"/>
        </p:nvGrpSpPr>
        <p:grpSpPr>
          <a:xfrm>
            <a:off x="0" y="7398"/>
            <a:ext cx="12192000" cy="4935296"/>
            <a:chOff x="0" y="-1"/>
            <a:chExt cx="12192000" cy="4935296"/>
          </a:xfrm>
        </p:grpSpPr>
        <p:sp>
          <p:nvSpPr>
            <p:cNvPr id="16" name="Rectangle 15">
              <a:extLst>
                <a:ext uri="{FF2B5EF4-FFF2-40B4-BE49-F238E27FC236}">
                  <a16:creationId xmlns:a16="http://schemas.microsoft.com/office/drawing/2014/main" id="{17DE626B-9F54-40F4-B8B1-E6D3DEC560D6}"/>
                </a:ext>
              </a:extLst>
            </p:cNvPr>
            <p:cNvSpPr/>
            <p:nvPr userDrawn="1"/>
          </p:nvSpPr>
          <p:spPr>
            <a:xfrm>
              <a:off x="0" y="0"/>
              <a:ext cx="12192000" cy="4935295"/>
            </a:xfrm>
            <a:prstGeom prst="rect">
              <a:avLst/>
            </a:prstGeom>
            <a:solidFill>
              <a:srgbClr val="E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40BC7A66-C4AA-449A-A2A6-DD55E5F61BE0}"/>
                </a:ext>
              </a:extLst>
            </p:cNvPr>
            <p:cNvSpPr/>
            <p:nvPr userDrawn="1"/>
          </p:nvSpPr>
          <p:spPr>
            <a:xfrm>
              <a:off x="0" y="-1"/>
              <a:ext cx="12192000" cy="481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6" name="Picture 5" descr="A picture containing drawing, plate&#10;&#10;Description automatically generated">
            <a:extLst>
              <a:ext uri="{FF2B5EF4-FFF2-40B4-BE49-F238E27FC236}">
                <a16:creationId xmlns:a16="http://schemas.microsoft.com/office/drawing/2014/main" id="{161967F2-27F3-4C5E-AE4B-611401AD9BCC}"/>
              </a:ext>
            </a:extLst>
          </p:cNvPr>
          <p:cNvPicPr>
            <a:picLocks noChangeAspect="1"/>
          </p:cNvPicPr>
          <p:nvPr userDrawn="1"/>
        </p:nvPicPr>
        <p:blipFill>
          <a:blip r:embed="rId2"/>
          <a:stretch>
            <a:fillRect/>
          </a:stretch>
        </p:blipFill>
        <p:spPr>
          <a:xfrm>
            <a:off x="3345473" y="1850723"/>
            <a:ext cx="5525318" cy="1578277"/>
          </a:xfrm>
          <a:prstGeom prst="rect">
            <a:avLst/>
          </a:prstGeom>
        </p:spPr>
      </p:pic>
      <p:grpSp>
        <p:nvGrpSpPr>
          <p:cNvPr id="145" name="Group 144">
            <a:extLst>
              <a:ext uri="{FF2B5EF4-FFF2-40B4-BE49-F238E27FC236}">
                <a16:creationId xmlns:a16="http://schemas.microsoft.com/office/drawing/2014/main" id="{FD35F05D-F8B1-4771-A87F-2B72675CB80B}"/>
              </a:ext>
            </a:extLst>
          </p:cNvPr>
          <p:cNvGrpSpPr/>
          <p:nvPr userDrawn="1"/>
        </p:nvGrpSpPr>
        <p:grpSpPr>
          <a:xfrm>
            <a:off x="1371755" y="5603916"/>
            <a:ext cx="1312724" cy="817400"/>
            <a:chOff x="53340" y="29405"/>
            <a:chExt cx="2217420" cy="1303019"/>
          </a:xfrm>
        </p:grpSpPr>
        <p:sp>
          <p:nvSpPr>
            <p:cNvPr id="146" name="Rectangle 145">
              <a:extLst>
                <a:ext uri="{FF2B5EF4-FFF2-40B4-BE49-F238E27FC236}">
                  <a16:creationId xmlns:a16="http://schemas.microsoft.com/office/drawing/2014/main" id="{FC68C7AF-AC09-40DF-A948-837B83AB4293}"/>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7" name="Picture 146">
              <a:extLst>
                <a:ext uri="{FF2B5EF4-FFF2-40B4-BE49-F238E27FC236}">
                  <a16:creationId xmlns:a16="http://schemas.microsoft.com/office/drawing/2014/main" id="{B50D7565-0CE4-40A9-9775-4D1E0425CC22}"/>
                </a:ext>
              </a:extLst>
            </p:cNvPr>
            <p:cNvPicPr>
              <a:picLocks noChangeAspect="1"/>
            </p:cNvPicPr>
            <p:nvPr/>
          </p:nvPicPr>
          <p:blipFill rotWithShape="1">
            <a:blip r:embed="rId3"/>
            <a:srcRect b="-2325"/>
            <a:stretch/>
          </p:blipFill>
          <p:spPr>
            <a:xfrm>
              <a:off x="437594" y="124008"/>
              <a:ext cx="1380331" cy="1149319"/>
            </a:xfrm>
            <a:prstGeom prst="rect">
              <a:avLst/>
            </a:prstGeom>
          </p:spPr>
        </p:pic>
      </p:grpSp>
      <p:grpSp>
        <p:nvGrpSpPr>
          <p:cNvPr id="148" name="Group 147">
            <a:extLst>
              <a:ext uri="{FF2B5EF4-FFF2-40B4-BE49-F238E27FC236}">
                <a16:creationId xmlns:a16="http://schemas.microsoft.com/office/drawing/2014/main" id="{61C2A8E1-2FDC-4FC3-8B19-C17BAC23B408}"/>
              </a:ext>
            </a:extLst>
          </p:cNvPr>
          <p:cNvGrpSpPr/>
          <p:nvPr userDrawn="1"/>
        </p:nvGrpSpPr>
        <p:grpSpPr>
          <a:xfrm>
            <a:off x="3867907" y="5405024"/>
            <a:ext cx="1959521" cy="1194770"/>
            <a:chOff x="76689" y="5554981"/>
            <a:chExt cx="2217420" cy="1303019"/>
          </a:xfrm>
        </p:grpSpPr>
        <p:sp>
          <p:nvSpPr>
            <p:cNvPr id="149" name="Rectangle 148">
              <a:extLst>
                <a:ext uri="{FF2B5EF4-FFF2-40B4-BE49-F238E27FC236}">
                  <a16:creationId xmlns:a16="http://schemas.microsoft.com/office/drawing/2014/main" id="{4958428A-1932-4798-8C25-157B5747AF70}"/>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0" name="Picture 149" descr="AMD-Radeon.png">
              <a:extLst>
                <a:ext uri="{FF2B5EF4-FFF2-40B4-BE49-F238E27FC236}">
                  <a16:creationId xmlns:a16="http://schemas.microsoft.com/office/drawing/2014/main" id="{A3352E98-867C-4693-9163-DD1FA3371A1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151" name="Group 150">
            <a:extLst>
              <a:ext uri="{FF2B5EF4-FFF2-40B4-BE49-F238E27FC236}">
                <a16:creationId xmlns:a16="http://schemas.microsoft.com/office/drawing/2014/main" id="{1065FC62-D90E-4658-8FD5-B8BA99D1F79C}"/>
              </a:ext>
            </a:extLst>
          </p:cNvPr>
          <p:cNvGrpSpPr/>
          <p:nvPr userDrawn="1"/>
        </p:nvGrpSpPr>
        <p:grpSpPr>
          <a:xfrm>
            <a:off x="6921958" y="5611798"/>
            <a:ext cx="1312724" cy="817400"/>
            <a:chOff x="76689" y="4170078"/>
            <a:chExt cx="2217420" cy="1303019"/>
          </a:xfrm>
        </p:grpSpPr>
        <p:sp>
          <p:nvSpPr>
            <p:cNvPr id="152" name="Rectangle 151">
              <a:extLst>
                <a:ext uri="{FF2B5EF4-FFF2-40B4-BE49-F238E27FC236}">
                  <a16:creationId xmlns:a16="http://schemas.microsoft.com/office/drawing/2014/main" id="{9425B971-9BB8-4DF9-AC10-F08872E86628}"/>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3" name="Picture 152">
              <a:extLst>
                <a:ext uri="{FF2B5EF4-FFF2-40B4-BE49-F238E27FC236}">
                  <a16:creationId xmlns:a16="http://schemas.microsoft.com/office/drawing/2014/main" id="{D3A5BC54-917C-49D0-A983-2E4EE40E8D81}"/>
                </a:ext>
              </a:extLst>
            </p:cNvPr>
            <p:cNvPicPr>
              <a:picLocks noChangeAspect="1"/>
            </p:cNvPicPr>
            <p:nvPr userDrawn="1"/>
          </p:nvPicPr>
          <p:blipFill rotWithShape="1">
            <a:blip r:embed="rId5"/>
            <a:srcRect b="23374"/>
            <a:stretch/>
          </p:blipFill>
          <p:spPr>
            <a:xfrm>
              <a:off x="290131" y="4256985"/>
              <a:ext cx="1743837" cy="1129203"/>
            </a:xfrm>
            <a:prstGeom prst="rect">
              <a:avLst/>
            </a:prstGeom>
          </p:spPr>
        </p:pic>
      </p:grpSp>
      <p:grpSp>
        <p:nvGrpSpPr>
          <p:cNvPr id="21" name="Group 20">
            <a:extLst>
              <a:ext uri="{FF2B5EF4-FFF2-40B4-BE49-F238E27FC236}">
                <a16:creationId xmlns:a16="http://schemas.microsoft.com/office/drawing/2014/main" id="{61C72A8E-4FC8-4837-8DBC-133FFC23EE6E}"/>
              </a:ext>
            </a:extLst>
          </p:cNvPr>
          <p:cNvGrpSpPr/>
          <p:nvPr userDrawn="1"/>
        </p:nvGrpSpPr>
        <p:grpSpPr>
          <a:xfrm>
            <a:off x="9507521" y="5588935"/>
            <a:ext cx="1312724" cy="817400"/>
            <a:chOff x="-624840" y="2767324"/>
            <a:chExt cx="2217420" cy="1303019"/>
          </a:xfrm>
        </p:grpSpPr>
        <p:sp>
          <p:nvSpPr>
            <p:cNvPr id="22" name="Rectangle 21">
              <a:extLst>
                <a:ext uri="{FF2B5EF4-FFF2-40B4-BE49-F238E27FC236}">
                  <a16:creationId xmlns:a16="http://schemas.microsoft.com/office/drawing/2014/main" id="{B95782FD-ADBE-4437-A70F-18BBD8D17957}"/>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11146105-D878-4B43-8688-9A8EF746C8E4}"/>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Tree>
    <p:extLst>
      <p:ext uri="{BB962C8B-B14F-4D97-AF65-F5344CB8AC3E}">
        <p14:creationId xmlns:p14="http://schemas.microsoft.com/office/powerpoint/2010/main" val="138990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PU Open Logo">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8263821F-9513-B445-AC67-5F617D4B0E54}"/>
              </a:ext>
            </a:extLst>
          </p:cNvPr>
          <p:cNvSpPr>
            <a:spLocks noGrp="1"/>
          </p:cNvSpPr>
          <p:nvPr>
            <p:ph type="sldNum" sz="quarter" idx="11"/>
          </p:nvPr>
        </p:nvSpPr>
        <p:spPr>
          <a:xfrm>
            <a:off x="0" y="0"/>
            <a:ext cx="0" cy="0"/>
          </a:xfrm>
        </p:spPr>
        <p:txBody>
          <a:bodyPr/>
          <a:lstStyle/>
          <a:p>
            <a:fld id="{959A88F6-A667-2F47-A1AA-6AA2965AA51F}" type="slidenum">
              <a:rPr lang="en-US" smtClean="0"/>
              <a:pPr/>
              <a:t>‹#›</a:t>
            </a:fld>
            <a:endParaRPr lang="en-US" dirty="0"/>
          </a:p>
        </p:txBody>
      </p:sp>
      <p:grpSp>
        <p:nvGrpSpPr>
          <p:cNvPr id="18" name="Group 17">
            <a:extLst>
              <a:ext uri="{FF2B5EF4-FFF2-40B4-BE49-F238E27FC236}">
                <a16:creationId xmlns:a16="http://schemas.microsoft.com/office/drawing/2014/main" id="{04C41BF6-89A8-429C-98B0-F1A5ACFD49AE}"/>
              </a:ext>
            </a:extLst>
          </p:cNvPr>
          <p:cNvGrpSpPr/>
          <p:nvPr userDrawn="1"/>
        </p:nvGrpSpPr>
        <p:grpSpPr>
          <a:xfrm>
            <a:off x="1371755" y="4732874"/>
            <a:ext cx="1312724" cy="817400"/>
            <a:chOff x="53340" y="29405"/>
            <a:chExt cx="2217420" cy="1303019"/>
          </a:xfrm>
        </p:grpSpPr>
        <p:sp>
          <p:nvSpPr>
            <p:cNvPr id="20" name="Rectangle 19">
              <a:extLst>
                <a:ext uri="{FF2B5EF4-FFF2-40B4-BE49-F238E27FC236}">
                  <a16:creationId xmlns:a16="http://schemas.microsoft.com/office/drawing/2014/main" id="{200F8356-272D-43C9-84FD-2329471A7A29}"/>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72C30F5-313E-49B0-9284-425D1E20481C}"/>
                </a:ext>
              </a:extLst>
            </p:cNvPr>
            <p:cNvPicPr>
              <a:picLocks noChangeAspect="1"/>
            </p:cNvPicPr>
            <p:nvPr/>
          </p:nvPicPr>
          <p:blipFill rotWithShape="1">
            <a:blip r:embed="rId2"/>
            <a:srcRect b="-2325"/>
            <a:stretch/>
          </p:blipFill>
          <p:spPr>
            <a:xfrm>
              <a:off x="437593" y="124009"/>
              <a:ext cx="1380331" cy="1149319"/>
            </a:xfrm>
            <a:prstGeom prst="rect">
              <a:avLst/>
            </a:prstGeom>
          </p:spPr>
        </p:pic>
      </p:grpSp>
      <p:grpSp>
        <p:nvGrpSpPr>
          <p:cNvPr id="34" name="Group 33">
            <a:extLst>
              <a:ext uri="{FF2B5EF4-FFF2-40B4-BE49-F238E27FC236}">
                <a16:creationId xmlns:a16="http://schemas.microsoft.com/office/drawing/2014/main" id="{0E39053E-2C6F-46D3-9184-E7BB6053AAE8}"/>
              </a:ext>
            </a:extLst>
          </p:cNvPr>
          <p:cNvGrpSpPr/>
          <p:nvPr userDrawn="1"/>
        </p:nvGrpSpPr>
        <p:grpSpPr>
          <a:xfrm>
            <a:off x="3867907" y="4533982"/>
            <a:ext cx="1959521" cy="1194770"/>
            <a:chOff x="76689" y="5554981"/>
            <a:chExt cx="2217420" cy="1303019"/>
          </a:xfrm>
        </p:grpSpPr>
        <p:sp>
          <p:nvSpPr>
            <p:cNvPr id="35" name="Rectangle 34">
              <a:extLst>
                <a:ext uri="{FF2B5EF4-FFF2-40B4-BE49-F238E27FC236}">
                  <a16:creationId xmlns:a16="http://schemas.microsoft.com/office/drawing/2014/main" id="{875A48A5-F942-49E9-B425-5CA2C15E5188}"/>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6" name="Picture 35" descr="AMD-Radeon.png">
              <a:extLst>
                <a:ext uri="{FF2B5EF4-FFF2-40B4-BE49-F238E27FC236}">
                  <a16:creationId xmlns:a16="http://schemas.microsoft.com/office/drawing/2014/main" id="{7A86DA24-503B-47A1-AA30-887DF5F60E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37" name="Group 36">
            <a:extLst>
              <a:ext uri="{FF2B5EF4-FFF2-40B4-BE49-F238E27FC236}">
                <a16:creationId xmlns:a16="http://schemas.microsoft.com/office/drawing/2014/main" id="{06F92640-B099-442F-9666-466C27AF9C65}"/>
              </a:ext>
            </a:extLst>
          </p:cNvPr>
          <p:cNvGrpSpPr/>
          <p:nvPr userDrawn="1"/>
        </p:nvGrpSpPr>
        <p:grpSpPr>
          <a:xfrm>
            <a:off x="6921958" y="4740756"/>
            <a:ext cx="1312724" cy="817400"/>
            <a:chOff x="76689" y="4170078"/>
            <a:chExt cx="2217420" cy="1303019"/>
          </a:xfrm>
        </p:grpSpPr>
        <p:sp>
          <p:nvSpPr>
            <p:cNvPr id="38" name="Rectangle 37">
              <a:extLst>
                <a:ext uri="{FF2B5EF4-FFF2-40B4-BE49-F238E27FC236}">
                  <a16:creationId xmlns:a16="http://schemas.microsoft.com/office/drawing/2014/main" id="{4ED4B57F-AB20-4F24-9E64-76701B359FBC}"/>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6E235082-EB4A-4AE2-B182-14762B13688D}"/>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40" name="Group 39">
            <a:extLst>
              <a:ext uri="{FF2B5EF4-FFF2-40B4-BE49-F238E27FC236}">
                <a16:creationId xmlns:a16="http://schemas.microsoft.com/office/drawing/2014/main" id="{16580318-B5EE-413C-9BDC-55D5A851F224}"/>
              </a:ext>
            </a:extLst>
          </p:cNvPr>
          <p:cNvGrpSpPr/>
          <p:nvPr userDrawn="1"/>
        </p:nvGrpSpPr>
        <p:grpSpPr>
          <a:xfrm>
            <a:off x="9507521" y="4717893"/>
            <a:ext cx="1312724" cy="817400"/>
            <a:chOff x="-624840" y="2767324"/>
            <a:chExt cx="2217420" cy="1303019"/>
          </a:xfrm>
        </p:grpSpPr>
        <p:sp>
          <p:nvSpPr>
            <p:cNvPr id="41" name="Rectangle 40">
              <a:extLst>
                <a:ext uri="{FF2B5EF4-FFF2-40B4-BE49-F238E27FC236}">
                  <a16:creationId xmlns:a16="http://schemas.microsoft.com/office/drawing/2014/main" id="{D7613013-2D32-4987-A5B9-9B93FF236995}"/>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2" name="Picture 41">
              <a:extLst>
                <a:ext uri="{FF2B5EF4-FFF2-40B4-BE49-F238E27FC236}">
                  <a16:creationId xmlns:a16="http://schemas.microsoft.com/office/drawing/2014/main" id="{45B16D48-65C2-44C9-ADF1-5BED154C4448}"/>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pic>
        <p:nvPicPr>
          <p:cNvPr id="3" name="Picture 2" descr="A picture containing drawing, clock&#10;&#10;Description automatically generated">
            <a:extLst>
              <a:ext uri="{FF2B5EF4-FFF2-40B4-BE49-F238E27FC236}">
                <a16:creationId xmlns:a16="http://schemas.microsoft.com/office/drawing/2014/main" id="{963FF2D6-E712-42F8-823F-30890A74A757}"/>
              </a:ext>
            </a:extLst>
          </p:cNvPr>
          <p:cNvPicPr>
            <a:picLocks noChangeAspect="1"/>
          </p:cNvPicPr>
          <p:nvPr userDrawn="1"/>
        </p:nvPicPr>
        <p:blipFill>
          <a:blip r:embed="rId7"/>
          <a:stretch>
            <a:fillRect/>
          </a:stretch>
        </p:blipFill>
        <p:spPr>
          <a:xfrm>
            <a:off x="3121269" y="1845860"/>
            <a:ext cx="5949462" cy="1699431"/>
          </a:xfrm>
          <a:prstGeom prst="rect">
            <a:avLst/>
          </a:prstGeom>
        </p:spPr>
      </p:pic>
    </p:spTree>
    <p:extLst>
      <p:ext uri="{BB962C8B-B14F-4D97-AF65-F5344CB8AC3E}">
        <p14:creationId xmlns:p14="http://schemas.microsoft.com/office/powerpoint/2010/main" val="1064698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t's Build">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8263821F-9513-B445-AC67-5F617D4B0E54}"/>
              </a:ext>
            </a:extLst>
          </p:cNvPr>
          <p:cNvSpPr>
            <a:spLocks noGrp="1"/>
          </p:cNvSpPr>
          <p:nvPr>
            <p:ph type="sldNum" sz="quarter" idx="11"/>
          </p:nvPr>
        </p:nvSpPr>
        <p:spPr>
          <a:xfrm>
            <a:off x="0" y="0"/>
            <a:ext cx="0" cy="0"/>
          </a:xfrm>
        </p:spPr>
        <p:txBody>
          <a:bodyPr/>
          <a:lstStyle/>
          <a:p>
            <a:fld id="{959A88F6-A667-2F47-A1AA-6AA2965AA51F}" type="slidenum">
              <a:rPr lang="en-US" smtClean="0"/>
              <a:pPr/>
              <a:t>‹#›</a:t>
            </a:fld>
            <a:endParaRPr lang="en-US" dirty="0"/>
          </a:p>
        </p:txBody>
      </p:sp>
      <p:sp>
        <p:nvSpPr>
          <p:cNvPr id="37" name="TextBox 36">
            <a:extLst>
              <a:ext uri="{FF2B5EF4-FFF2-40B4-BE49-F238E27FC236}">
                <a16:creationId xmlns:a16="http://schemas.microsoft.com/office/drawing/2014/main" id="{13C7D07A-F0D5-49E7-A5FA-147CA35AAAFC}"/>
              </a:ext>
            </a:extLst>
          </p:cNvPr>
          <p:cNvSpPr txBox="1"/>
          <p:nvPr userDrawn="1"/>
        </p:nvSpPr>
        <p:spPr>
          <a:xfrm>
            <a:off x="4239079" y="3123369"/>
            <a:ext cx="1478482" cy="461665"/>
          </a:xfrm>
          <a:prstGeom prst="rect">
            <a:avLst/>
          </a:prstGeom>
          <a:noFill/>
        </p:spPr>
        <p:txBody>
          <a:bodyPr wrap="none" rtlCol="0">
            <a:spAutoFit/>
          </a:bodyPr>
          <a:lstStyle/>
          <a:p>
            <a:r>
              <a:rPr lang="en-GB" sz="2400" dirty="0">
                <a:solidFill>
                  <a:srgbClr val="636466"/>
                </a:solidFill>
                <a:latin typeface="Klavika Light" panose="020B0506040000020004" pitchFamily="34" charset="0"/>
                <a:cs typeface="Segoe UI" panose="020B0502040204020203" pitchFamily="34" charset="0"/>
              </a:rPr>
              <a:t>Let’s build</a:t>
            </a:r>
          </a:p>
        </p:txBody>
      </p:sp>
      <p:sp>
        <p:nvSpPr>
          <p:cNvPr id="38" name="TextBox 37">
            <a:extLst>
              <a:ext uri="{FF2B5EF4-FFF2-40B4-BE49-F238E27FC236}">
                <a16:creationId xmlns:a16="http://schemas.microsoft.com/office/drawing/2014/main" id="{F7429677-D650-499B-92D8-818A3B3BC511}"/>
              </a:ext>
            </a:extLst>
          </p:cNvPr>
          <p:cNvSpPr txBox="1"/>
          <p:nvPr userDrawn="1"/>
        </p:nvSpPr>
        <p:spPr>
          <a:xfrm>
            <a:off x="5577861" y="3123371"/>
            <a:ext cx="1521507" cy="461665"/>
          </a:xfrm>
          <a:prstGeom prst="rect">
            <a:avLst/>
          </a:prstGeom>
          <a:noFill/>
        </p:spPr>
        <p:txBody>
          <a:bodyPr wrap="none" rtlCol="0">
            <a:spAutoFit/>
          </a:bodyPr>
          <a:lstStyle/>
          <a:p>
            <a:r>
              <a:rPr lang="en-GB" sz="2400" dirty="0">
                <a:solidFill>
                  <a:srgbClr val="636466"/>
                </a:solidFill>
                <a:latin typeface="Klavika Light" panose="020B0506040000020004" pitchFamily="34" charset="0"/>
                <a:cs typeface="Segoe UI" panose="020B0502040204020203" pitchFamily="34" charset="0"/>
              </a:rPr>
              <a:t>everything</a:t>
            </a:r>
          </a:p>
        </p:txBody>
      </p:sp>
      <p:sp>
        <p:nvSpPr>
          <p:cNvPr id="39" name="TextBox 38">
            <a:extLst>
              <a:ext uri="{FF2B5EF4-FFF2-40B4-BE49-F238E27FC236}">
                <a16:creationId xmlns:a16="http://schemas.microsoft.com/office/drawing/2014/main" id="{9E370EBB-B8D6-4665-B1B4-A2B7066F4149}"/>
              </a:ext>
            </a:extLst>
          </p:cNvPr>
          <p:cNvSpPr txBox="1"/>
          <p:nvPr userDrawn="1"/>
        </p:nvSpPr>
        <p:spPr>
          <a:xfrm>
            <a:off x="5577861" y="3467409"/>
            <a:ext cx="1271502" cy="461665"/>
          </a:xfrm>
          <a:prstGeom prst="rect">
            <a:avLst/>
          </a:prstGeom>
          <a:noFill/>
        </p:spPr>
        <p:txBody>
          <a:bodyPr wrap="none" rtlCol="0">
            <a:spAutoFit/>
          </a:bodyPr>
          <a:lstStyle/>
          <a:p>
            <a:r>
              <a:rPr lang="en-GB" sz="2400" dirty="0">
                <a:solidFill>
                  <a:prstClr val="white">
                    <a:lumMod val="85000"/>
                  </a:prstClr>
                </a:solidFill>
                <a:latin typeface="Klavika Light" panose="020B0506040000020004" pitchFamily="34" charset="0"/>
                <a:cs typeface="Segoe UI" panose="020B0502040204020203" pitchFamily="34" charset="0"/>
              </a:rPr>
              <a:t>graphics</a:t>
            </a:r>
          </a:p>
        </p:txBody>
      </p:sp>
      <p:sp>
        <p:nvSpPr>
          <p:cNvPr id="40" name="TextBox 39">
            <a:extLst>
              <a:ext uri="{FF2B5EF4-FFF2-40B4-BE49-F238E27FC236}">
                <a16:creationId xmlns:a16="http://schemas.microsoft.com/office/drawing/2014/main" id="{A154ACA6-08B0-4938-A142-E56B48D00DAB}"/>
              </a:ext>
            </a:extLst>
          </p:cNvPr>
          <p:cNvSpPr txBox="1"/>
          <p:nvPr userDrawn="1"/>
        </p:nvSpPr>
        <p:spPr>
          <a:xfrm>
            <a:off x="5577861" y="4155485"/>
            <a:ext cx="1321900" cy="461665"/>
          </a:xfrm>
          <a:prstGeom prst="rect">
            <a:avLst/>
          </a:prstGeom>
          <a:noFill/>
        </p:spPr>
        <p:txBody>
          <a:bodyPr wrap="none" rtlCol="0">
            <a:spAutoFit/>
          </a:bodyPr>
          <a:lstStyle/>
          <a:p>
            <a:r>
              <a:rPr lang="en-GB" sz="2400" dirty="0">
                <a:solidFill>
                  <a:prstClr val="white">
                    <a:lumMod val="95000"/>
                  </a:prstClr>
                </a:solidFill>
                <a:latin typeface="Klavika Light" panose="020B0506040000020004" pitchFamily="34" charset="0"/>
                <a:cs typeface="Segoe UI" panose="020B0502040204020203" pitchFamily="34" charset="0"/>
              </a:rPr>
              <a:t>compute</a:t>
            </a:r>
          </a:p>
        </p:txBody>
      </p:sp>
      <p:sp>
        <p:nvSpPr>
          <p:cNvPr id="41" name="TextBox 40">
            <a:extLst>
              <a:ext uri="{FF2B5EF4-FFF2-40B4-BE49-F238E27FC236}">
                <a16:creationId xmlns:a16="http://schemas.microsoft.com/office/drawing/2014/main" id="{FAB0D880-AD6D-498D-BC81-81E4415DC943}"/>
              </a:ext>
            </a:extLst>
          </p:cNvPr>
          <p:cNvSpPr txBox="1"/>
          <p:nvPr userDrawn="1"/>
        </p:nvSpPr>
        <p:spPr>
          <a:xfrm>
            <a:off x="5577861" y="2779333"/>
            <a:ext cx="1444563" cy="461665"/>
          </a:xfrm>
          <a:prstGeom prst="rect">
            <a:avLst/>
          </a:prstGeom>
          <a:noFill/>
        </p:spPr>
        <p:txBody>
          <a:bodyPr wrap="none" rtlCol="0">
            <a:spAutoFit/>
          </a:bodyPr>
          <a:lstStyle/>
          <a:p>
            <a:r>
              <a:rPr lang="en-GB" sz="2400" dirty="0">
                <a:solidFill>
                  <a:prstClr val="white">
                    <a:lumMod val="85000"/>
                  </a:prstClr>
                </a:solidFill>
                <a:latin typeface="Klavika Light" panose="020B0506040000020004" pitchFamily="34" charset="0"/>
                <a:cs typeface="Segoe UI" panose="020B0502040204020203" pitchFamily="34" charset="0"/>
              </a:rPr>
              <a:t>FidelityFX</a:t>
            </a:r>
          </a:p>
        </p:txBody>
      </p:sp>
      <p:sp>
        <p:nvSpPr>
          <p:cNvPr id="42" name="TextBox 41">
            <a:extLst>
              <a:ext uri="{FF2B5EF4-FFF2-40B4-BE49-F238E27FC236}">
                <a16:creationId xmlns:a16="http://schemas.microsoft.com/office/drawing/2014/main" id="{9695402D-8FDB-4572-A12D-B198EA4D6C59}"/>
              </a:ext>
            </a:extLst>
          </p:cNvPr>
          <p:cNvSpPr txBox="1"/>
          <p:nvPr userDrawn="1"/>
        </p:nvSpPr>
        <p:spPr>
          <a:xfrm>
            <a:off x="5577861" y="2091257"/>
            <a:ext cx="1435971" cy="461665"/>
          </a:xfrm>
          <a:prstGeom prst="rect">
            <a:avLst/>
          </a:prstGeom>
          <a:noFill/>
        </p:spPr>
        <p:txBody>
          <a:bodyPr wrap="none" rtlCol="0">
            <a:spAutoFit/>
          </a:bodyPr>
          <a:lstStyle/>
          <a:p>
            <a:r>
              <a:rPr lang="en-GB" sz="2400" dirty="0">
                <a:solidFill>
                  <a:prstClr val="white">
                    <a:lumMod val="95000"/>
                  </a:prstClr>
                </a:solidFill>
                <a:latin typeface="Klavika Light" panose="020B0506040000020004" pitchFamily="34" charset="0"/>
                <a:cs typeface="Segoe UI" panose="020B0502040204020203" pitchFamily="34" charset="0"/>
              </a:rPr>
              <a:t>raytracing</a:t>
            </a:r>
          </a:p>
        </p:txBody>
      </p:sp>
      <p:sp>
        <p:nvSpPr>
          <p:cNvPr id="43" name="TextBox 42">
            <a:extLst>
              <a:ext uri="{FF2B5EF4-FFF2-40B4-BE49-F238E27FC236}">
                <a16:creationId xmlns:a16="http://schemas.microsoft.com/office/drawing/2014/main" id="{1760B939-16CC-4ECB-83A9-29C0D6A80244}"/>
              </a:ext>
            </a:extLst>
          </p:cNvPr>
          <p:cNvSpPr txBox="1"/>
          <p:nvPr userDrawn="1"/>
        </p:nvSpPr>
        <p:spPr>
          <a:xfrm>
            <a:off x="5577861" y="4843559"/>
            <a:ext cx="1194558" cy="461665"/>
          </a:xfrm>
          <a:prstGeom prst="rect">
            <a:avLst/>
          </a:prstGeom>
          <a:noFill/>
        </p:spPr>
        <p:txBody>
          <a:bodyPr wrap="none" rtlCol="0">
            <a:spAutoFit/>
          </a:bodyPr>
          <a:lstStyle/>
          <a:p>
            <a:r>
              <a:rPr lang="en-GB" sz="2400" dirty="0">
                <a:solidFill>
                  <a:srgbClr val="F7F7F7"/>
                </a:solidFill>
                <a:latin typeface="Klavika Light" panose="020B0506040000020004" pitchFamily="34" charset="0"/>
                <a:cs typeface="Segoe UI" panose="020B0502040204020203" pitchFamily="34" charset="0"/>
              </a:rPr>
              <a:t>shaders</a:t>
            </a:r>
          </a:p>
        </p:txBody>
      </p:sp>
      <p:sp>
        <p:nvSpPr>
          <p:cNvPr id="44" name="TextBox 43">
            <a:extLst>
              <a:ext uri="{FF2B5EF4-FFF2-40B4-BE49-F238E27FC236}">
                <a16:creationId xmlns:a16="http://schemas.microsoft.com/office/drawing/2014/main" id="{94B4F522-1E4D-436E-81D7-9AD73F70B10B}"/>
              </a:ext>
            </a:extLst>
          </p:cNvPr>
          <p:cNvSpPr txBox="1"/>
          <p:nvPr userDrawn="1"/>
        </p:nvSpPr>
        <p:spPr>
          <a:xfrm>
            <a:off x="5577861" y="1747219"/>
            <a:ext cx="974947" cy="461665"/>
          </a:xfrm>
          <a:prstGeom prst="rect">
            <a:avLst/>
          </a:prstGeom>
          <a:noFill/>
        </p:spPr>
        <p:txBody>
          <a:bodyPr wrap="none" rtlCol="0">
            <a:spAutoFit/>
          </a:bodyPr>
          <a:lstStyle/>
          <a:p>
            <a:r>
              <a:rPr lang="en-GB" sz="2400" dirty="0">
                <a:solidFill>
                  <a:prstClr val="white">
                    <a:lumMod val="95000"/>
                  </a:prstClr>
                </a:solidFill>
                <a:latin typeface="Klavika Light" panose="020B0506040000020004" pitchFamily="34" charset="0"/>
                <a:cs typeface="Segoe UI" panose="020B0502040204020203" pitchFamily="34" charset="0"/>
              </a:rPr>
              <a:t>better</a:t>
            </a:r>
          </a:p>
        </p:txBody>
      </p:sp>
      <p:sp>
        <p:nvSpPr>
          <p:cNvPr id="45" name="TextBox 44">
            <a:extLst>
              <a:ext uri="{FF2B5EF4-FFF2-40B4-BE49-F238E27FC236}">
                <a16:creationId xmlns:a16="http://schemas.microsoft.com/office/drawing/2014/main" id="{FFB928F8-B6D0-4A60-9EF0-025515591F82}"/>
              </a:ext>
            </a:extLst>
          </p:cNvPr>
          <p:cNvSpPr txBox="1"/>
          <p:nvPr userDrawn="1"/>
        </p:nvSpPr>
        <p:spPr>
          <a:xfrm>
            <a:off x="5577861" y="2435295"/>
            <a:ext cx="1837491" cy="461665"/>
          </a:xfrm>
          <a:prstGeom prst="rect">
            <a:avLst/>
          </a:prstGeom>
          <a:noFill/>
        </p:spPr>
        <p:txBody>
          <a:bodyPr wrap="none" rtlCol="0">
            <a:spAutoFit/>
          </a:bodyPr>
          <a:lstStyle/>
          <a:p>
            <a:r>
              <a:rPr lang="en-GB" sz="2400" dirty="0">
                <a:solidFill>
                  <a:prstClr val="white">
                    <a:lumMod val="85000"/>
                  </a:prstClr>
                </a:solidFill>
                <a:latin typeface="Klavika Light" panose="020B0506040000020004" pitchFamily="34" charset="0"/>
                <a:cs typeface="Segoe UI" panose="020B0502040204020203" pitchFamily="34" charset="0"/>
              </a:rPr>
              <a:t>performance</a:t>
            </a:r>
          </a:p>
        </p:txBody>
      </p:sp>
      <p:sp>
        <p:nvSpPr>
          <p:cNvPr id="46" name="TextBox 45">
            <a:extLst>
              <a:ext uri="{FF2B5EF4-FFF2-40B4-BE49-F238E27FC236}">
                <a16:creationId xmlns:a16="http://schemas.microsoft.com/office/drawing/2014/main" id="{78CECC4A-1B8F-4162-A63D-AB8297E5B59D}"/>
              </a:ext>
            </a:extLst>
          </p:cNvPr>
          <p:cNvSpPr txBox="1"/>
          <p:nvPr userDrawn="1"/>
        </p:nvSpPr>
        <p:spPr>
          <a:xfrm>
            <a:off x="5577861" y="3811447"/>
            <a:ext cx="1497526" cy="461665"/>
          </a:xfrm>
          <a:prstGeom prst="rect">
            <a:avLst/>
          </a:prstGeom>
          <a:noFill/>
        </p:spPr>
        <p:txBody>
          <a:bodyPr wrap="none" rtlCol="0">
            <a:spAutoFit/>
          </a:bodyPr>
          <a:lstStyle/>
          <a:p>
            <a:r>
              <a:rPr lang="en-GB" sz="2400" dirty="0">
                <a:solidFill>
                  <a:prstClr val="white">
                    <a:lumMod val="85000"/>
                  </a:prstClr>
                </a:solidFill>
                <a:latin typeface="Klavika Light" panose="020B0506040000020004" pitchFamily="34" charset="0"/>
                <a:cs typeface="Segoe UI" panose="020B0502040204020203" pitchFamily="34" charset="0"/>
              </a:rPr>
              <a:t>the future</a:t>
            </a:r>
          </a:p>
        </p:txBody>
      </p:sp>
      <p:sp>
        <p:nvSpPr>
          <p:cNvPr id="47" name="TextBox 46">
            <a:extLst>
              <a:ext uri="{FF2B5EF4-FFF2-40B4-BE49-F238E27FC236}">
                <a16:creationId xmlns:a16="http://schemas.microsoft.com/office/drawing/2014/main" id="{5BE56B3F-38E3-40DC-8E04-6952FDF940D0}"/>
              </a:ext>
            </a:extLst>
          </p:cNvPr>
          <p:cNvSpPr txBox="1"/>
          <p:nvPr userDrawn="1"/>
        </p:nvSpPr>
        <p:spPr>
          <a:xfrm>
            <a:off x="5577861" y="4499521"/>
            <a:ext cx="1037976" cy="461665"/>
          </a:xfrm>
          <a:prstGeom prst="rect">
            <a:avLst/>
          </a:prstGeom>
          <a:noFill/>
        </p:spPr>
        <p:txBody>
          <a:bodyPr wrap="none" rtlCol="0">
            <a:spAutoFit/>
          </a:bodyPr>
          <a:lstStyle/>
          <a:p>
            <a:r>
              <a:rPr lang="en-GB" sz="2400" dirty="0">
                <a:solidFill>
                  <a:prstClr val="white">
                    <a:lumMod val="95000"/>
                  </a:prstClr>
                </a:solidFill>
                <a:latin typeface="Klavika Light" panose="020B0506040000020004" pitchFamily="34" charset="0"/>
                <a:cs typeface="Segoe UI" panose="020B0502040204020203" pitchFamily="34" charset="0"/>
              </a:rPr>
              <a:t>Vulkan</a:t>
            </a:r>
          </a:p>
        </p:txBody>
      </p:sp>
      <p:sp>
        <p:nvSpPr>
          <p:cNvPr id="48" name="TextBox 47">
            <a:extLst>
              <a:ext uri="{FF2B5EF4-FFF2-40B4-BE49-F238E27FC236}">
                <a16:creationId xmlns:a16="http://schemas.microsoft.com/office/drawing/2014/main" id="{BE3E9A97-497B-4A26-8098-1EBF7357255E}"/>
              </a:ext>
            </a:extLst>
          </p:cNvPr>
          <p:cNvSpPr txBox="1"/>
          <p:nvPr userDrawn="1"/>
        </p:nvSpPr>
        <p:spPr>
          <a:xfrm>
            <a:off x="5577861" y="1403180"/>
            <a:ext cx="1549463" cy="461665"/>
          </a:xfrm>
          <a:prstGeom prst="rect">
            <a:avLst/>
          </a:prstGeom>
          <a:noFill/>
        </p:spPr>
        <p:txBody>
          <a:bodyPr wrap="none" rtlCol="0">
            <a:spAutoFit/>
          </a:bodyPr>
          <a:lstStyle/>
          <a:p>
            <a:r>
              <a:rPr lang="en-GB" sz="2400" dirty="0">
                <a:solidFill>
                  <a:srgbClr val="F7F7F7"/>
                </a:solidFill>
                <a:latin typeface="Klavika Light" panose="020B0506040000020004" pitchFamily="34" charset="0"/>
                <a:cs typeface="Segoe UI" panose="020B0502040204020203" pitchFamily="34" charset="0"/>
              </a:rPr>
              <a:t>DirectX®12</a:t>
            </a:r>
          </a:p>
        </p:txBody>
      </p:sp>
    </p:spTree>
    <p:extLst>
      <p:ext uri="{BB962C8B-B14F-4D97-AF65-F5344CB8AC3E}">
        <p14:creationId xmlns:p14="http://schemas.microsoft.com/office/powerpoint/2010/main" val="149910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PUOPEN logo boar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D8988A4-D949-42A7-9D08-22A9E602C73C}"/>
              </a:ext>
            </a:extLst>
          </p:cNvPr>
          <p:cNvGrpSpPr/>
          <p:nvPr userDrawn="1"/>
        </p:nvGrpSpPr>
        <p:grpSpPr>
          <a:xfrm>
            <a:off x="-4192029" y="-1030769"/>
            <a:ext cx="19946379" cy="8986229"/>
            <a:chOff x="-3468129" y="-1069937"/>
            <a:chExt cx="18238285" cy="8462426"/>
          </a:xfrm>
        </p:grpSpPr>
        <p:pic>
          <p:nvPicPr>
            <p:cNvPr id="38" name="Picture 37" descr="A picture containing drawing, clock&#10;&#10;Description automatically generated">
              <a:extLst>
                <a:ext uri="{FF2B5EF4-FFF2-40B4-BE49-F238E27FC236}">
                  <a16:creationId xmlns:a16="http://schemas.microsoft.com/office/drawing/2014/main" id="{455CC014-349B-4D8E-B7CC-925A48FDE67C}"/>
                </a:ext>
              </a:extLst>
            </p:cNvPr>
            <p:cNvPicPr>
              <a:picLocks noChangeAspect="1"/>
            </p:cNvPicPr>
            <p:nvPr userDrawn="1"/>
          </p:nvPicPr>
          <p:blipFill>
            <a:blip r:embed="rId2"/>
            <a:stretch>
              <a:fillRect/>
            </a:stretch>
          </p:blipFill>
          <p:spPr>
            <a:xfrm rot="20372801">
              <a:off x="-42949" y="-408279"/>
              <a:ext cx="3166866" cy="936462"/>
            </a:xfrm>
            <a:prstGeom prst="rect">
              <a:avLst/>
            </a:prstGeom>
          </p:spPr>
        </p:pic>
        <p:pic>
          <p:nvPicPr>
            <p:cNvPr id="514" name="Picture 513" descr="A picture containing drawing, clock&#10;&#10;Description automatically generated">
              <a:extLst>
                <a:ext uri="{FF2B5EF4-FFF2-40B4-BE49-F238E27FC236}">
                  <a16:creationId xmlns:a16="http://schemas.microsoft.com/office/drawing/2014/main" id="{095AF619-A7E4-484E-8900-DA9C0D4B32C4}"/>
                </a:ext>
              </a:extLst>
            </p:cNvPr>
            <p:cNvPicPr>
              <a:picLocks noChangeAspect="1"/>
            </p:cNvPicPr>
            <p:nvPr userDrawn="1"/>
          </p:nvPicPr>
          <p:blipFill>
            <a:blip r:embed="rId2"/>
            <a:stretch>
              <a:fillRect/>
            </a:stretch>
          </p:blipFill>
          <p:spPr>
            <a:xfrm rot="20372801">
              <a:off x="-1755539" y="1724309"/>
              <a:ext cx="3166866" cy="936462"/>
            </a:xfrm>
            <a:prstGeom prst="rect">
              <a:avLst/>
            </a:prstGeom>
          </p:spPr>
        </p:pic>
        <p:pic>
          <p:nvPicPr>
            <p:cNvPr id="515" name="Picture 514" descr="A picture containing drawing, clock&#10;&#10;Description automatically generated">
              <a:extLst>
                <a:ext uri="{FF2B5EF4-FFF2-40B4-BE49-F238E27FC236}">
                  <a16:creationId xmlns:a16="http://schemas.microsoft.com/office/drawing/2014/main" id="{8B8E9309-459D-4F06-A016-A54C57CD4855}"/>
                </a:ext>
              </a:extLst>
            </p:cNvPr>
            <p:cNvPicPr>
              <a:picLocks noChangeAspect="1"/>
            </p:cNvPicPr>
            <p:nvPr userDrawn="1"/>
          </p:nvPicPr>
          <p:blipFill>
            <a:blip r:embed="rId2"/>
            <a:stretch>
              <a:fillRect/>
            </a:stretch>
          </p:blipFill>
          <p:spPr>
            <a:xfrm rot="20372801">
              <a:off x="2647867" y="82031"/>
              <a:ext cx="3166866" cy="936462"/>
            </a:xfrm>
            <a:prstGeom prst="rect">
              <a:avLst/>
            </a:prstGeom>
          </p:spPr>
        </p:pic>
        <p:pic>
          <p:nvPicPr>
            <p:cNvPr id="517" name="Picture 516" descr="A picture containing drawing, clock&#10;&#10;Description automatically generated">
              <a:extLst>
                <a:ext uri="{FF2B5EF4-FFF2-40B4-BE49-F238E27FC236}">
                  <a16:creationId xmlns:a16="http://schemas.microsoft.com/office/drawing/2014/main" id="{22FC1B27-35E7-454E-88E2-826B7CE37DA9}"/>
                </a:ext>
              </a:extLst>
            </p:cNvPr>
            <p:cNvPicPr>
              <a:picLocks noChangeAspect="1"/>
            </p:cNvPicPr>
            <p:nvPr userDrawn="1"/>
          </p:nvPicPr>
          <p:blipFill>
            <a:blip r:embed="rId2"/>
            <a:stretch>
              <a:fillRect/>
            </a:stretch>
          </p:blipFill>
          <p:spPr>
            <a:xfrm rot="20372801">
              <a:off x="4735039" y="5320747"/>
              <a:ext cx="3166866" cy="936462"/>
            </a:xfrm>
            <a:prstGeom prst="rect">
              <a:avLst/>
            </a:prstGeom>
          </p:spPr>
        </p:pic>
        <p:pic>
          <p:nvPicPr>
            <p:cNvPr id="523" name="Picture 522" descr="A picture containing drawing, clock&#10;&#10;Description automatically generated">
              <a:extLst>
                <a:ext uri="{FF2B5EF4-FFF2-40B4-BE49-F238E27FC236}">
                  <a16:creationId xmlns:a16="http://schemas.microsoft.com/office/drawing/2014/main" id="{8541CFA2-0BA7-48EA-997E-55EC80CF9896}"/>
                </a:ext>
              </a:extLst>
            </p:cNvPr>
            <p:cNvPicPr>
              <a:picLocks noChangeAspect="1"/>
            </p:cNvPicPr>
            <p:nvPr userDrawn="1"/>
          </p:nvPicPr>
          <p:blipFill>
            <a:blip r:embed="rId2"/>
            <a:stretch>
              <a:fillRect/>
            </a:stretch>
          </p:blipFill>
          <p:spPr>
            <a:xfrm rot="20372801">
              <a:off x="5338683" y="572341"/>
              <a:ext cx="3166866" cy="936462"/>
            </a:xfrm>
            <a:prstGeom prst="rect">
              <a:avLst/>
            </a:prstGeom>
          </p:spPr>
        </p:pic>
        <p:pic>
          <p:nvPicPr>
            <p:cNvPr id="524" name="Picture 523" descr="A picture containing drawing, clock&#10;&#10;Description automatically generated">
              <a:extLst>
                <a:ext uri="{FF2B5EF4-FFF2-40B4-BE49-F238E27FC236}">
                  <a16:creationId xmlns:a16="http://schemas.microsoft.com/office/drawing/2014/main" id="{E68B74E9-36E8-46AB-93A7-AEF3FC42B797}"/>
                </a:ext>
              </a:extLst>
            </p:cNvPr>
            <p:cNvPicPr>
              <a:picLocks noChangeAspect="1"/>
            </p:cNvPicPr>
            <p:nvPr userDrawn="1"/>
          </p:nvPicPr>
          <p:blipFill>
            <a:blip r:embed="rId2"/>
            <a:stretch>
              <a:fillRect/>
            </a:stretch>
          </p:blipFill>
          <p:spPr>
            <a:xfrm rot="20372801">
              <a:off x="9742089" y="-1069937"/>
              <a:ext cx="3166866" cy="936462"/>
            </a:xfrm>
            <a:prstGeom prst="rect">
              <a:avLst/>
            </a:prstGeom>
          </p:spPr>
        </p:pic>
        <p:pic>
          <p:nvPicPr>
            <p:cNvPr id="526" name="Picture 525" descr="A picture containing drawing, clock&#10;&#10;Description automatically generated">
              <a:extLst>
                <a:ext uri="{FF2B5EF4-FFF2-40B4-BE49-F238E27FC236}">
                  <a16:creationId xmlns:a16="http://schemas.microsoft.com/office/drawing/2014/main" id="{9A85CDD1-028C-4737-B6CE-1CCC0661F5E6}"/>
                </a:ext>
              </a:extLst>
            </p:cNvPr>
            <p:cNvPicPr>
              <a:picLocks noChangeAspect="1"/>
            </p:cNvPicPr>
            <p:nvPr userDrawn="1"/>
          </p:nvPicPr>
          <p:blipFill>
            <a:blip r:embed="rId2"/>
            <a:stretch>
              <a:fillRect/>
            </a:stretch>
          </p:blipFill>
          <p:spPr>
            <a:xfrm rot="20372801">
              <a:off x="-3468129" y="3856897"/>
              <a:ext cx="3166866" cy="936462"/>
            </a:xfrm>
            <a:prstGeom prst="rect">
              <a:avLst/>
            </a:prstGeom>
          </p:spPr>
        </p:pic>
        <p:pic>
          <p:nvPicPr>
            <p:cNvPr id="528" name="Picture 527" descr="A picture containing drawing, clock&#10;&#10;Description automatically generated">
              <a:extLst>
                <a:ext uri="{FF2B5EF4-FFF2-40B4-BE49-F238E27FC236}">
                  <a16:creationId xmlns:a16="http://schemas.microsoft.com/office/drawing/2014/main" id="{D1437A57-7FE4-44AE-BB34-03E166415168}"/>
                </a:ext>
              </a:extLst>
            </p:cNvPr>
            <p:cNvPicPr>
              <a:picLocks noChangeAspect="1"/>
            </p:cNvPicPr>
            <p:nvPr userDrawn="1"/>
          </p:nvPicPr>
          <p:blipFill>
            <a:blip r:embed="rId2"/>
            <a:stretch>
              <a:fillRect/>
            </a:stretch>
          </p:blipFill>
          <p:spPr>
            <a:xfrm rot="20372801">
              <a:off x="-777313" y="4347207"/>
              <a:ext cx="3166866" cy="936462"/>
            </a:xfrm>
            <a:prstGeom prst="rect">
              <a:avLst/>
            </a:prstGeom>
          </p:spPr>
        </p:pic>
        <p:pic>
          <p:nvPicPr>
            <p:cNvPr id="529" name="Picture 528" descr="A picture containing drawing, clock&#10;&#10;Description automatically generated">
              <a:extLst>
                <a:ext uri="{FF2B5EF4-FFF2-40B4-BE49-F238E27FC236}">
                  <a16:creationId xmlns:a16="http://schemas.microsoft.com/office/drawing/2014/main" id="{A78FED37-D2F6-4D60-AE08-D66411C4DA54}"/>
                </a:ext>
              </a:extLst>
            </p:cNvPr>
            <p:cNvPicPr>
              <a:picLocks noChangeAspect="1"/>
            </p:cNvPicPr>
            <p:nvPr userDrawn="1"/>
          </p:nvPicPr>
          <p:blipFill>
            <a:blip r:embed="rId2"/>
            <a:stretch>
              <a:fillRect/>
            </a:stretch>
          </p:blipFill>
          <p:spPr>
            <a:xfrm rot="20372801">
              <a:off x="935277" y="2214619"/>
              <a:ext cx="3166866" cy="936462"/>
            </a:xfrm>
            <a:prstGeom prst="rect">
              <a:avLst/>
            </a:prstGeom>
          </p:spPr>
        </p:pic>
        <p:pic>
          <p:nvPicPr>
            <p:cNvPr id="530" name="Picture 529" descr="A picture containing drawing, clock&#10;&#10;Description automatically generated">
              <a:extLst>
                <a:ext uri="{FF2B5EF4-FFF2-40B4-BE49-F238E27FC236}">
                  <a16:creationId xmlns:a16="http://schemas.microsoft.com/office/drawing/2014/main" id="{D935A65C-5FA8-4745-9010-7E36B0C187AE}"/>
                </a:ext>
              </a:extLst>
            </p:cNvPr>
            <p:cNvPicPr>
              <a:picLocks noChangeAspect="1"/>
            </p:cNvPicPr>
            <p:nvPr userDrawn="1"/>
          </p:nvPicPr>
          <p:blipFill>
            <a:blip r:embed="rId2"/>
            <a:stretch>
              <a:fillRect/>
            </a:stretch>
          </p:blipFill>
          <p:spPr>
            <a:xfrm rot="20372801">
              <a:off x="3626093" y="2704929"/>
              <a:ext cx="3166866" cy="936462"/>
            </a:xfrm>
            <a:prstGeom prst="rect">
              <a:avLst/>
            </a:prstGeom>
          </p:spPr>
        </p:pic>
        <p:pic>
          <p:nvPicPr>
            <p:cNvPr id="531" name="Picture 530" descr="A picture containing drawing, clock&#10;&#10;Description automatically generated">
              <a:extLst>
                <a:ext uri="{FF2B5EF4-FFF2-40B4-BE49-F238E27FC236}">
                  <a16:creationId xmlns:a16="http://schemas.microsoft.com/office/drawing/2014/main" id="{A7362518-F5D3-4F2C-B9DF-F54702B9168A}"/>
                </a:ext>
              </a:extLst>
            </p:cNvPr>
            <p:cNvPicPr>
              <a:picLocks noChangeAspect="1"/>
            </p:cNvPicPr>
            <p:nvPr userDrawn="1"/>
          </p:nvPicPr>
          <p:blipFill>
            <a:blip r:embed="rId2"/>
            <a:stretch>
              <a:fillRect/>
            </a:stretch>
          </p:blipFill>
          <p:spPr>
            <a:xfrm rot="20372801">
              <a:off x="1913503" y="4837517"/>
              <a:ext cx="3166866" cy="936462"/>
            </a:xfrm>
            <a:prstGeom prst="rect">
              <a:avLst/>
            </a:prstGeom>
          </p:spPr>
        </p:pic>
        <p:pic>
          <p:nvPicPr>
            <p:cNvPr id="532" name="Picture 531" descr="A picture containing drawing, clock&#10;&#10;Description automatically generated">
              <a:extLst>
                <a:ext uri="{FF2B5EF4-FFF2-40B4-BE49-F238E27FC236}">
                  <a16:creationId xmlns:a16="http://schemas.microsoft.com/office/drawing/2014/main" id="{0E20ED53-1693-4ED7-8C7F-7BF132031540}"/>
                </a:ext>
              </a:extLst>
            </p:cNvPr>
            <p:cNvPicPr>
              <a:picLocks noChangeAspect="1"/>
            </p:cNvPicPr>
            <p:nvPr userDrawn="1"/>
          </p:nvPicPr>
          <p:blipFill>
            <a:blip r:embed="rId2"/>
            <a:stretch>
              <a:fillRect/>
            </a:stretch>
          </p:blipFill>
          <p:spPr>
            <a:xfrm rot="20372801">
              <a:off x="6316909" y="3195239"/>
              <a:ext cx="3166866" cy="936462"/>
            </a:xfrm>
            <a:prstGeom prst="rect">
              <a:avLst/>
            </a:prstGeom>
          </p:spPr>
        </p:pic>
        <p:pic>
          <p:nvPicPr>
            <p:cNvPr id="533" name="Picture 532" descr="A picture containing drawing, clock&#10;&#10;Description automatically generated">
              <a:extLst>
                <a:ext uri="{FF2B5EF4-FFF2-40B4-BE49-F238E27FC236}">
                  <a16:creationId xmlns:a16="http://schemas.microsoft.com/office/drawing/2014/main" id="{6C808EDA-F710-4AE3-A67B-A918E638DA79}"/>
                </a:ext>
              </a:extLst>
            </p:cNvPr>
            <p:cNvPicPr>
              <a:picLocks noChangeAspect="1"/>
            </p:cNvPicPr>
            <p:nvPr userDrawn="1"/>
          </p:nvPicPr>
          <p:blipFill>
            <a:blip r:embed="rId2"/>
            <a:stretch>
              <a:fillRect/>
            </a:stretch>
          </p:blipFill>
          <p:spPr>
            <a:xfrm rot="20372801">
              <a:off x="8029499" y="1062651"/>
              <a:ext cx="3166866" cy="936462"/>
            </a:xfrm>
            <a:prstGeom prst="rect">
              <a:avLst/>
            </a:prstGeom>
          </p:spPr>
        </p:pic>
        <p:pic>
          <p:nvPicPr>
            <p:cNvPr id="550" name="Picture 549" descr="A picture containing drawing, clock&#10;&#10;Description automatically generated">
              <a:extLst>
                <a:ext uri="{FF2B5EF4-FFF2-40B4-BE49-F238E27FC236}">
                  <a16:creationId xmlns:a16="http://schemas.microsoft.com/office/drawing/2014/main" id="{F4E68CCD-8EFB-4B35-A348-C77D1DAB6F1D}"/>
                </a:ext>
              </a:extLst>
            </p:cNvPr>
            <p:cNvPicPr>
              <a:picLocks noChangeAspect="1"/>
            </p:cNvPicPr>
            <p:nvPr userDrawn="1"/>
          </p:nvPicPr>
          <p:blipFill>
            <a:blip r:embed="rId2"/>
            <a:stretch>
              <a:fillRect/>
            </a:stretch>
          </p:blipFill>
          <p:spPr>
            <a:xfrm rot="20372801">
              <a:off x="10625064" y="1557295"/>
              <a:ext cx="3166866" cy="936462"/>
            </a:xfrm>
            <a:prstGeom prst="rect">
              <a:avLst/>
            </a:prstGeom>
          </p:spPr>
        </p:pic>
        <p:pic>
          <p:nvPicPr>
            <p:cNvPr id="551" name="Picture 550" descr="A picture containing drawing, clock&#10;&#10;Description automatically generated">
              <a:extLst>
                <a:ext uri="{FF2B5EF4-FFF2-40B4-BE49-F238E27FC236}">
                  <a16:creationId xmlns:a16="http://schemas.microsoft.com/office/drawing/2014/main" id="{64FB8227-7BC9-43EE-9F8D-D049006FA3AC}"/>
                </a:ext>
              </a:extLst>
            </p:cNvPr>
            <p:cNvPicPr>
              <a:picLocks noChangeAspect="1"/>
            </p:cNvPicPr>
            <p:nvPr userDrawn="1"/>
          </p:nvPicPr>
          <p:blipFill>
            <a:blip r:embed="rId2"/>
            <a:stretch>
              <a:fillRect/>
            </a:stretch>
          </p:blipFill>
          <p:spPr>
            <a:xfrm rot="20372801">
              <a:off x="8912474" y="3689883"/>
              <a:ext cx="3166866" cy="936462"/>
            </a:xfrm>
            <a:prstGeom prst="rect">
              <a:avLst/>
            </a:prstGeom>
          </p:spPr>
        </p:pic>
        <p:pic>
          <p:nvPicPr>
            <p:cNvPr id="557" name="Picture 556" descr="A picture containing drawing, clock&#10;&#10;Description automatically generated">
              <a:extLst>
                <a:ext uri="{FF2B5EF4-FFF2-40B4-BE49-F238E27FC236}">
                  <a16:creationId xmlns:a16="http://schemas.microsoft.com/office/drawing/2014/main" id="{AE7469D9-1EB2-4DAC-87A7-517B30E15767}"/>
                </a:ext>
              </a:extLst>
            </p:cNvPr>
            <p:cNvPicPr>
              <a:picLocks noChangeAspect="1"/>
            </p:cNvPicPr>
            <p:nvPr userDrawn="1"/>
          </p:nvPicPr>
          <p:blipFill>
            <a:blip r:embed="rId2"/>
            <a:stretch>
              <a:fillRect/>
            </a:stretch>
          </p:blipFill>
          <p:spPr>
            <a:xfrm rot="20372801">
              <a:off x="7199884" y="5822471"/>
              <a:ext cx="3166866" cy="936462"/>
            </a:xfrm>
            <a:prstGeom prst="rect">
              <a:avLst/>
            </a:prstGeom>
          </p:spPr>
        </p:pic>
        <p:pic>
          <p:nvPicPr>
            <p:cNvPr id="558" name="Picture 557" descr="A picture containing drawing, clock&#10;&#10;Description automatically generated">
              <a:extLst>
                <a:ext uri="{FF2B5EF4-FFF2-40B4-BE49-F238E27FC236}">
                  <a16:creationId xmlns:a16="http://schemas.microsoft.com/office/drawing/2014/main" id="{81C7423A-8DF3-49FA-AC84-40977B62286B}"/>
                </a:ext>
              </a:extLst>
            </p:cNvPr>
            <p:cNvPicPr>
              <a:picLocks noChangeAspect="1"/>
            </p:cNvPicPr>
            <p:nvPr userDrawn="1"/>
          </p:nvPicPr>
          <p:blipFill>
            <a:blip r:embed="rId2"/>
            <a:stretch>
              <a:fillRect/>
            </a:stretch>
          </p:blipFill>
          <p:spPr>
            <a:xfrm rot="20372801">
              <a:off x="9890700" y="6312781"/>
              <a:ext cx="3166866" cy="936462"/>
            </a:xfrm>
            <a:prstGeom prst="rect">
              <a:avLst/>
            </a:prstGeom>
          </p:spPr>
        </p:pic>
        <p:pic>
          <p:nvPicPr>
            <p:cNvPr id="559" name="Picture 558" descr="A picture containing drawing, clock&#10;&#10;Description automatically generated">
              <a:extLst>
                <a:ext uri="{FF2B5EF4-FFF2-40B4-BE49-F238E27FC236}">
                  <a16:creationId xmlns:a16="http://schemas.microsoft.com/office/drawing/2014/main" id="{EF5715C0-80C0-468A-966B-903E09DE8157}"/>
                </a:ext>
              </a:extLst>
            </p:cNvPr>
            <p:cNvPicPr>
              <a:picLocks noChangeAspect="1"/>
            </p:cNvPicPr>
            <p:nvPr userDrawn="1"/>
          </p:nvPicPr>
          <p:blipFill>
            <a:blip r:embed="rId2"/>
            <a:stretch>
              <a:fillRect/>
            </a:stretch>
          </p:blipFill>
          <p:spPr>
            <a:xfrm rot="20372801">
              <a:off x="11603290" y="4180193"/>
              <a:ext cx="3166866" cy="936462"/>
            </a:xfrm>
            <a:prstGeom prst="rect">
              <a:avLst/>
            </a:prstGeom>
          </p:spPr>
        </p:pic>
        <p:pic>
          <p:nvPicPr>
            <p:cNvPr id="564" name="Picture 563" descr="A picture containing drawing, clock&#10;&#10;Description automatically generated">
              <a:extLst>
                <a:ext uri="{FF2B5EF4-FFF2-40B4-BE49-F238E27FC236}">
                  <a16:creationId xmlns:a16="http://schemas.microsoft.com/office/drawing/2014/main" id="{9B9ED935-AE15-433C-BB9F-4A0336BFBC29}"/>
                </a:ext>
              </a:extLst>
            </p:cNvPr>
            <p:cNvPicPr>
              <a:picLocks noChangeAspect="1"/>
            </p:cNvPicPr>
            <p:nvPr userDrawn="1"/>
          </p:nvPicPr>
          <p:blipFill>
            <a:blip r:embed="rId2"/>
            <a:stretch>
              <a:fillRect/>
            </a:stretch>
          </p:blipFill>
          <p:spPr>
            <a:xfrm rot="20372801">
              <a:off x="-2555264" y="6456027"/>
              <a:ext cx="3166866" cy="936462"/>
            </a:xfrm>
            <a:prstGeom prst="rect">
              <a:avLst/>
            </a:prstGeom>
          </p:spPr>
        </p:pic>
      </p:grpSp>
    </p:spTree>
    <p:extLst>
      <p:ext uri="{BB962C8B-B14F-4D97-AF65-F5344CB8AC3E}">
        <p14:creationId xmlns:p14="http://schemas.microsoft.com/office/powerpoint/2010/main" val="1506111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MD Logo board">
    <p:spTree>
      <p:nvGrpSpPr>
        <p:cNvPr id="1" name=""/>
        <p:cNvGrpSpPr/>
        <p:nvPr/>
      </p:nvGrpSpPr>
      <p:grpSpPr>
        <a:xfrm>
          <a:off x="0" y="0"/>
          <a:ext cx="0" cy="0"/>
          <a:chOff x="0" y="0"/>
          <a:chExt cx="0" cy="0"/>
        </a:xfrm>
      </p:grpSpPr>
      <p:grpSp>
        <p:nvGrpSpPr>
          <p:cNvPr id="274" name="Group 273">
            <a:extLst>
              <a:ext uri="{FF2B5EF4-FFF2-40B4-BE49-F238E27FC236}">
                <a16:creationId xmlns:a16="http://schemas.microsoft.com/office/drawing/2014/main" id="{89B96ABA-2055-4B60-92B4-662EE581601E}"/>
              </a:ext>
            </a:extLst>
          </p:cNvPr>
          <p:cNvGrpSpPr/>
          <p:nvPr userDrawn="1"/>
        </p:nvGrpSpPr>
        <p:grpSpPr>
          <a:xfrm>
            <a:off x="51452" y="51748"/>
            <a:ext cx="1312724" cy="817400"/>
            <a:chOff x="53340" y="29405"/>
            <a:chExt cx="2217420" cy="1303019"/>
          </a:xfrm>
        </p:grpSpPr>
        <p:sp>
          <p:nvSpPr>
            <p:cNvPr id="275" name="Rectangle 274">
              <a:extLst>
                <a:ext uri="{FF2B5EF4-FFF2-40B4-BE49-F238E27FC236}">
                  <a16:creationId xmlns:a16="http://schemas.microsoft.com/office/drawing/2014/main" id="{F63E5C72-7409-4694-9C0B-0BF3B21840E6}"/>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76" name="Picture 275">
              <a:extLst>
                <a:ext uri="{FF2B5EF4-FFF2-40B4-BE49-F238E27FC236}">
                  <a16:creationId xmlns:a16="http://schemas.microsoft.com/office/drawing/2014/main" id="{33C26E3D-B955-454F-8E99-848656775742}"/>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567" name="Group 566">
            <a:extLst>
              <a:ext uri="{FF2B5EF4-FFF2-40B4-BE49-F238E27FC236}">
                <a16:creationId xmlns:a16="http://schemas.microsoft.com/office/drawing/2014/main" id="{04FE0C3A-90D7-4EE3-8BAB-C78EC8C797CB}"/>
              </a:ext>
            </a:extLst>
          </p:cNvPr>
          <p:cNvGrpSpPr/>
          <p:nvPr userDrawn="1"/>
        </p:nvGrpSpPr>
        <p:grpSpPr>
          <a:xfrm>
            <a:off x="1399783" y="51748"/>
            <a:ext cx="1312724" cy="817400"/>
            <a:chOff x="76689" y="5554981"/>
            <a:chExt cx="2217420" cy="1303019"/>
          </a:xfrm>
        </p:grpSpPr>
        <p:sp>
          <p:nvSpPr>
            <p:cNvPr id="568" name="Rectangle 567">
              <a:extLst>
                <a:ext uri="{FF2B5EF4-FFF2-40B4-BE49-F238E27FC236}">
                  <a16:creationId xmlns:a16="http://schemas.microsoft.com/office/drawing/2014/main" id="{FDB3CB73-AF49-4330-AFA2-A3198837E6E4}"/>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69" name="Picture 568" descr="AMD-Radeon.png">
              <a:extLst>
                <a:ext uri="{FF2B5EF4-FFF2-40B4-BE49-F238E27FC236}">
                  <a16:creationId xmlns:a16="http://schemas.microsoft.com/office/drawing/2014/main" id="{C88B3CD4-4EA0-42F0-9CBD-63EEBCD4A14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570" name="Group 569">
            <a:extLst>
              <a:ext uri="{FF2B5EF4-FFF2-40B4-BE49-F238E27FC236}">
                <a16:creationId xmlns:a16="http://schemas.microsoft.com/office/drawing/2014/main" id="{598C351B-3504-45EB-9168-C811ED43B769}"/>
              </a:ext>
            </a:extLst>
          </p:cNvPr>
          <p:cNvGrpSpPr/>
          <p:nvPr userDrawn="1"/>
        </p:nvGrpSpPr>
        <p:grpSpPr>
          <a:xfrm>
            <a:off x="2748114" y="51748"/>
            <a:ext cx="1312724" cy="817400"/>
            <a:chOff x="76689" y="4170078"/>
            <a:chExt cx="2217420" cy="1303019"/>
          </a:xfrm>
        </p:grpSpPr>
        <p:sp>
          <p:nvSpPr>
            <p:cNvPr id="571" name="Rectangle 570">
              <a:extLst>
                <a:ext uri="{FF2B5EF4-FFF2-40B4-BE49-F238E27FC236}">
                  <a16:creationId xmlns:a16="http://schemas.microsoft.com/office/drawing/2014/main" id="{87596186-9651-4BC4-9DAD-C304AC5AAA3E}"/>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72" name="Picture 571">
              <a:extLst>
                <a:ext uri="{FF2B5EF4-FFF2-40B4-BE49-F238E27FC236}">
                  <a16:creationId xmlns:a16="http://schemas.microsoft.com/office/drawing/2014/main" id="{4E914BD2-DCD0-4FC6-A739-4CA7A79F3BDB}"/>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573" name="Group 572">
            <a:extLst>
              <a:ext uri="{FF2B5EF4-FFF2-40B4-BE49-F238E27FC236}">
                <a16:creationId xmlns:a16="http://schemas.microsoft.com/office/drawing/2014/main" id="{E68F252A-101B-4495-8399-45453677C49B}"/>
              </a:ext>
            </a:extLst>
          </p:cNvPr>
          <p:cNvGrpSpPr/>
          <p:nvPr userDrawn="1"/>
        </p:nvGrpSpPr>
        <p:grpSpPr>
          <a:xfrm>
            <a:off x="4096445" y="51748"/>
            <a:ext cx="1312724" cy="817400"/>
            <a:chOff x="-624840" y="2767324"/>
            <a:chExt cx="2217420" cy="1303019"/>
          </a:xfrm>
        </p:grpSpPr>
        <p:sp>
          <p:nvSpPr>
            <p:cNvPr id="574" name="Rectangle 573">
              <a:extLst>
                <a:ext uri="{FF2B5EF4-FFF2-40B4-BE49-F238E27FC236}">
                  <a16:creationId xmlns:a16="http://schemas.microsoft.com/office/drawing/2014/main" id="{71ED1C0F-8316-4084-8A4F-7C11D68DF557}"/>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75" name="Picture 574">
              <a:extLst>
                <a:ext uri="{FF2B5EF4-FFF2-40B4-BE49-F238E27FC236}">
                  <a16:creationId xmlns:a16="http://schemas.microsoft.com/office/drawing/2014/main" id="{0427C924-CFF4-40CE-BC4A-7CD4967D6B0E}"/>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grpSp>
        <p:nvGrpSpPr>
          <p:cNvPr id="585" name="Group 584">
            <a:extLst>
              <a:ext uri="{FF2B5EF4-FFF2-40B4-BE49-F238E27FC236}">
                <a16:creationId xmlns:a16="http://schemas.microsoft.com/office/drawing/2014/main" id="{24D016E0-78AD-42A3-AAEC-9779E1F9E96A}"/>
              </a:ext>
            </a:extLst>
          </p:cNvPr>
          <p:cNvGrpSpPr/>
          <p:nvPr userDrawn="1"/>
        </p:nvGrpSpPr>
        <p:grpSpPr>
          <a:xfrm>
            <a:off x="6793107" y="51748"/>
            <a:ext cx="1312724" cy="817400"/>
            <a:chOff x="53340" y="29405"/>
            <a:chExt cx="2217420" cy="1303019"/>
          </a:xfrm>
        </p:grpSpPr>
        <p:sp>
          <p:nvSpPr>
            <p:cNvPr id="586" name="Rectangle 585">
              <a:extLst>
                <a:ext uri="{FF2B5EF4-FFF2-40B4-BE49-F238E27FC236}">
                  <a16:creationId xmlns:a16="http://schemas.microsoft.com/office/drawing/2014/main" id="{BB79A131-E98B-4A1F-B9D2-E74A1B6352F0}"/>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87" name="Picture 586">
              <a:extLst>
                <a:ext uri="{FF2B5EF4-FFF2-40B4-BE49-F238E27FC236}">
                  <a16:creationId xmlns:a16="http://schemas.microsoft.com/office/drawing/2014/main" id="{E85123FD-F29C-4608-B304-726184FD84F8}"/>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588" name="Group 587">
            <a:extLst>
              <a:ext uri="{FF2B5EF4-FFF2-40B4-BE49-F238E27FC236}">
                <a16:creationId xmlns:a16="http://schemas.microsoft.com/office/drawing/2014/main" id="{A5F06888-80FB-4F9D-85CE-66A0185C0818}"/>
              </a:ext>
            </a:extLst>
          </p:cNvPr>
          <p:cNvGrpSpPr/>
          <p:nvPr userDrawn="1"/>
        </p:nvGrpSpPr>
        <p:grpSpPr>
          <a:xfrm>
            <a:off x="8141438" y="51748"/>
            <a:ext cx="1312724" cy="817400"/>
            <a:chOff x="76689" y="5554981"/>
            <a:chExt cx="2217420" cy="1303019"/>
          </a:xfrm>
        </p:grpSpPr>
        <p:sp>
          <p:nvSpPr>
            <p:cNvPr id="589" name="Rectangle 588">
              <a:extLst>
                <a:ext uri="{FF2B5EF4-FFF2-40B4-BE49-F238E27FC236}">
                  <a16:creationId xmlns:a16="http://schemas.microsoft.com/office/drawing/2014/main" id="{2E6CFC32-6531-4830-9879-92689ED07701}"/>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90" name="Picture 589" descr="AMD-Radeon.png">
              <a:extLst>
                <a:ext uri="{FF2B5EF4-FFF2-40B4-BE49-F238E27FC236}">
                  <a16:creationId xmlns:a16="http://schemas.microsoft.com/office/drawing/2014/main" id="{3619FC59-C8C7-43E2-98DE-99E9A0B372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591" name="Group 590">
            <a:extLst>
              <a:ext uri="{FF2B5EF4-FFF2-40B4-BE49-F238E27FC236}">
                <a16:creationId xmlns:a16="http://schemas.microsoft.com/office/drawing/2014/main" id="{834D91D3-3A43-4A00-ACC0-5EEBE4A69808}"/>
              </a:ext>
            </a:extLst>
          </p:cNvPr>
          <p:cNvGrpSpPr/>
          <p:nvPr userDrawn="1"/>
        </p:nvGrpSpPr>
        <p:grpSpPr>
          <a:xfrm>
            <a:off x="9489769" y="51748"/>
            <a:ext cx="1312724" cy="817400"/>
            <a:chOff x="76689" y="4170078"/>
            <a:chExt cx="2217420" cy="1303019"/>
          </a:xfrm>
        </p:grpSpPr>
        <p:sp>
          <p:nvSpPr>
            <p:cNvPr id="592" name="Rectangle 591">
              <a:extLst>
                <a:ext uri="{FF2B5EF4-FFF2-40B4-BE49-F238E27FC236}">
                  <a16:creationId xmlns:a16="http://schemas.microsoft.com/office/drawing/2014/main" id="{5EDADDC7-2BD2-484B-B082-F12A0D3A629B}"/>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93" name="Picture 592">
              <a:extLst>
                <a:ext uri="{FF2B5EF4-FFF2-40B4-BE49-F238E27FC236}">
                  <a16:creationId xmlns:a16="http://schemas.microsoft.com/office/drawing/2014/main" id="{5243044F-23C9-4BC5-A958-40E8BB6A8D11}"/>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594" name="Group 593">
            <a:extLst>
              <a:ext uri="{FF2B5EF4-FFF2-40B4-BE49-F238E27FC236}">
                <a16:creationId xmlns:a16="http://schemas.microsoft.com/office/drawing/2014/main" id="{6E13BA33-2312-43E8-BCAB-56B5E2CCAFF3}"/>
              </a:ext>
            </a:extLst>
          </p:cNvPr>
          <p:cNvGrpSpPr/>
          <p:nvPr userDrawn="1"/>
        </p:nvGrpSpPr>
        <p:grpSpPr>
          <a:xfrm>
            <a:off x="10838098" y="51748"/>
            <a:ext cx="1312724" cy="817400"/>
            <a:chOff x="-624840" y="2767324"/>
            <a:chExt cx="2217420" cy="1303019"/>
          </a:xfrm>
        </p:grpSpPr>
        <p:sp>
          <p:nvSpPr>
            <p:cNvPr id="595" name="Rectangle 594">
              <a:extLst>
                <a:ext uri="{FF2B5EF4-FFF2-40B4-BE49-F238E27FC236}">
                  <a16:creationId xmlns:a16="http://schemas.microsoft.com/office/drawing/2014/main" id="{5D79C314-D180-4682-BD6D-1D223D46566D}"/>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96" name="Picture 595">
              <a:extLst>
                <a:ext uri="{FF2B5EF4-FFF2-40B4-BE49-F238E27FC236}">
                  <a16:creationId xmlns:a16="http://schemas.microsoft.com/office/drawing/2014/main" id="{C1456F7D-4355-4002-AC07-3D6A251DFE25}"/>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684" name="Rectangle 683">
            <a:extLst>
              <a:ext uri="{FF2B5EF4-FFF2-40B4-BE49-F238E27FC236}">
                <a16:creationId xmlns:a16="http://schemas.microsoft.com/office/drawing/2014/main" id="{B91916DC-762D-4E8F-AA11-14B79E2990B5}"/>
              </a:ext>
            </a:extLst>
          </p:cNvPr>
          <p:cNvSpPr/>
          <p:nvPr userDrawn="1"/>
        </p:nvSpPr>
        <p:spPr>
          <a:xfrm>
            <a:off x="5444776" y="51748"/>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97" name="Group 796">
            <a:extLst>
              <a:ext uri="{FF2B5EF4-FFF2-40B4-BE49-F238E27FC236}">
                <a16:creationId xmlns:a16="http://schemas.microsoft.com/office/drawing/2014/main" id="{D379712B-5368-42DA-AD0C-B38C3E2CFBA1}"/>
              </a:ext>
            </a:extLst>
          </p:cNvPr>
          <p:cNvGrpSpPr/>
          <p:nvPr userDrawn="1"/>
        </p:nvGrpSpPr>
        <p:grpSpPr>
          <a:xfrm>
            <a:off x="51452" y="894031"/>
            <a:ext cx="12099370" cy="826261"/>
            <a:chOff x="51452" y="891614"/>
            <a:chExt cx="12099370" cy="826261"/>
          </a:xfrm>
        </p:grpSpPr>
        <p:sp>
          <p:nvSpPr>
            <p:cNvPr id="558" name="Rectangle 557">
              <a:extLst>
                <a:ext uri="{FF2B5EF4-FFF2-40B4-BE49-F238E27FC236}">
                  <a16:creationId xmlns:a16="http://schemas.microsoft.com/office/drawing/2014/main" id="{54222FFA-D043-4061-BDA2-5CDF0905787A}"/>
                </a:ext>
              </a:extLst>
            </p:cNvPr>
            <p:cNvSpPr/>
            <p:nvPr userDrawn="1"/>
          </p:nvSpPr>
          <p:spPr>
            <a:xfrm>
              <a:off x="51452" y="900476"/>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20" name="Group 619">
              <a:extLst>
                <a:ext uri="{FF2B5EF4-FFF2-40B4-BE49-F238E27FC236}">
                  <a16:creationId xmlns:a16="http://schemas.microsoft.com/office/drawing/2014/main" id="{9236B53D-BD67-4A71-9CAA-0C5BE85CBBD4}"/>
                </a:ext>
              </a:extLst>
            </p:cNvPr>
            <p:cNvGrpSpPr/>
            <p:nvPr userDrawn="1"/>
          </p:nvGrpSpPr>
          <p:grpSpPr>
            <a:xfrm>
              <a:off x="1399783" y="899620"/>
              <a:ext cx="1312724" cy="817400"/>
              <a:chOff x="53340" y="29405"/>
              <a:chExt cx="2217420" cy="1303019"/>
            </a:xfrm>
          </p:grpSpPr>
          <p:sp>
            <p:nvSpPr>
              <p:cNvPr id="621" name="Rectangle 620">
                <a:extLst>
                  <a:ext uri="{FF2B5EF4-FFF2-40B4-BE49-F238E27FC236}">
                    <a16:creationId xmlns:a16="http://schemas.microsoft.com/office/drawing/2014/main" id="{868A756B-B354-4C92-B935-B20FD869237D}"/>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22" name="Picture 621">
                <a:extLst>
                  <a:ext uri="{FF2B5EF4-FFF2-40B4-BE49-F238E27FC236}">
                    <a16:creationId xmlns:a16="http://schemas.microsoft.com/office/drawing/2014/main" id="{5BD5D7FF-44CC-4F6C-A502-D56623479F56}"/>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641" name="Group 640">
              <a:extLst>
                <a:ext uri="{FF2B5EF4-FFF2-40B4-BE49-F238E27FC236}">
                  <a16:creationId xmlns:a16="http://schemas.microsoft.com/office/drawing/2014/main" id="{BDB5D20C-D5F5-4C86-B47C-CA8EEDEF0E7D}"/>
                </a:ext>
              </a:extLst>
            </p:cNvPr>
            <p:cNvGrpSpPr/>
            <p:nvPr userDrawn="1"/>
          </p:nvGrpSpPr>
          <p:grpSpPr>
            <a:xfrm>
              <a:off x="2748114" y="899620"/>
              <a:ext cx="1312724" cy="817400"/>
              <a:chOff x="76689" y="5554981"/>
              <a:chExt cx="2217420" cy="1303019"/>
            </a:xfrm>
          </p:grpSpPr>
          <p:sp>
            <p:nvSpPr>
              <p:cNvPr id="642" name="Rectangle 641">
                <a:extLst>
                  <a:ext uri="{FF2B5EF4-FFF2-40B4-BE49-F238E27FC236}">
                    <a16:creationId xmlns:a16="http://schemas.microsoft.com/office/drawing/2014/main" id="{B54F7B55-25A8-414A-929D-0DFD9FC8B742}"/>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43" name="Picture 642" descr="AMD-Radeon.png">
                <a:extLst>
                  <a:ext uri="{FF2B5EF4-FFF2-40B4-BE49-F238E27FC236}">
                    <a16:creationId xmlns:a16="http://schemas.microsoft.com/office/drawing/2014/main" id="{009B733F-E80A-434A-B835-2B16FABBEEB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662" name="Group 661">
              <a:extLst>
                <a:ext uri="{FF2B5EF4-FFF2-40B4-BE49-F238E27FC236}">
                  <a16:creationId xmlns:a16="http://schemas.microsoft.com/office/drawing/2014/main" id="{BD07C46E-A05C-41A3-B59E-1F24E9D68AD8}"/>
                </a:ext>
              </a:extLst>
            </p:cNvPr>
            <p:cNvGrpSpPr/>
            <p:nvPr userDrawn="1"/>
          </p:nvGrpSpPr>
          <p:grpSpPr>
            <a:xfrm>
              <a:off x="4096445" y="899620"/>
              <a:ext cx="1312724" cy="817400"/>
              <a:chOff x="76689" y="4170078"/>
              <a:chExt cx="2217420" cy="1303019"/>
            </a:xfrm>
          </p:grpSpPr>
          <p:sp>
            <p:nvSpPr>
              <p:cNvPr id="663" name="Rectangle 662">
                <a:extLst>
                  <a:ext uri="{FF2B5EF4-FFF2-40B4-BE49-F238E27FC236}">
                    <a16:creationId xmlns:a16="http://schemas.microsoft.com/office/drawing/2014/main" id="{9D4B34C9-B8B8-4AA6-A32D-BB9A7E9E8FE5}"/>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64" name="Picture 663">
                <a:extLst>
                  <a:ext uri="{FF2B5EF4-FFF2-40B4-BE49-F238E27FC236}">
                    <a16:creationId xmlns:a16="http://schemas.microsoft.com/office/drawing/2014/main" id="{ED7E2D7D-1B71-478F-9AC7-3EC17658D28E}"/>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686" name="Group 685">
              <a:extLst>
                <a:ext uri="{FF2B5EF4-FFF2-40B4-BE49-F238E27FC236}">
                  <a16:creationId xmlns:a16="http://schemas.microsoft.com/office/drawing/2014/main" id="{C8724ACC-36D7-48E3-AE59-E95C6798B33A}"/>
                </a:ext>
              </a:extLst>
            </p:cNvPr>
            <p:cNvGrpSpPr/>
            <p:nvPr userDrawn="1"/>
          </p:nvGrpSpPr>
          <p:grpSpPr>
            <a:xfrm>
              <a:off x="5444776" y="895009"/>
              <a:ext cx="1312724" cy="817400"/>
              <a:chOff x="-624840" y="2767324"/>
              <a:chExt cx="2217420" cy="1303019"/>
            </a:xfrm>
          </p:grpSpPr>
          <p:sp>
            <p:nvSpPr>
              <p:cNvPr id="687" name="Rectangle 686">
                <a:extLst>
                  <a:ext uri="{FF2B5EF4-FFF2-40B4-BE49-F238E27FC236}">
                    <a16:creationId xmlns:a16="http://schemas.microsoft.com/office/drawing/2014/main" id="{1377DF20-B45C-4D23-AFF5-E27569BB40D1}"/>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88" name="Picture 687">
                <a:extLst>
                  <a:ext uri="{FF2B5EF4-FFF2-40B4-BE49-F238E27FC236}">
                    <a16:creationId xmlns:a16="http://schemas.microsoft.com/office/drawing/2014/main" id="{F51E229B-2B23-4AD8-9948-9E7B95FE4BE4}"/>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708" name="Rectangle 707">
              <a:extLst>
                <a:ext uri="{FF2B5EF4-FFF2-40B4-BE49-F238E27FC236}">
                  <a16:creationId xmlns:a16="http://schemas.microsoft.com/office/drawing/2014/main" id="{9D2E92B4-62D5-48FF-86A4-75D5B80222F5}"/>
                </a:ext>
              </a:extLst>
            </p:cNvPr>
            <p:cNvSpPr/>
            <p:nvPr userDrawn="1"/>
          </p:nvSpPr>
          <p:spPr>
            <a:xfrm>
              <a:off x="6793107" y="893530"/>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28" name="Group 727">
              <a:extLst>
                <a:ext uri="{FF2B5EF4-FFF2-40B4-BE49-F238E27FC236}">
                  <a16:creationId xmlns:a16="http://schemas.microsoft.com/office/drawing/2014/main" id="{CCA560A3-953B-4252-BFB4-DC82F371A251}"/>
                </a:ext>
              </a:extLst>
            </p:cNvPr>
            <p:cNvGrpSpPr/>
            <p:nvPr userDrawn="1"/>
          </p:nvGrpSpPr>
          <p:grpSpPr>
            <a:xfrm>
              <a:off x="8141438" y="893529"/>
              <a:ext cx="1312724" cy="817400"/>
              <a:chOff x="53340" y="29405"/>
              <a:chExt cx="2217420" cy="1303019"/>
            </a:xfrm>
          </p:grpSpPr>
          <p:sp>
            <p:nvSpPr>
              <p:cNvPr id="729" name="Rectangle 728">
                <a:extLst>
                  <a:ext uri="{FF2B5EF4-FFF2-40B4-BE49-F238E27FC236}">
                    <a16:creationId xmlns:a16="http://schemas.microsoft.com/office/drawing/2014/main" id="{2A66AEBA-6CC3-46D5-8E53-58082A630404}"/>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30" name="Picture 729">
                <a:extLst>
                  <a:ext uri="{FF2B5EF4-FFF2-40B4-BE49-F238E27FC236}">
                    <a16:creationId xmlns:a16="http://schemas.microsoft.com/office/drawing/2014/main" id="{B1E973F2-A5F5-4B28-B0CD-DBDEEA2CB965}"/>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749" name="Group 748">
              <a:extLst>
                <a:ext uri="{FF2B5EF4-FFF2-40B4-BE49-F238E27FC236}">
                  <a16:creationId xmlns:a16="http://schemas.microsoft.com/office/drawing/2014/main" id="{5E5951DC-D095-47DC-8DF4-D6153BFAFB39}"/>
                </a:ext>
              </a:extLst>
            </p:cNvPr>
            <p:cNvGrpSpPr/>
            <p:nvPr userDrawn="1"/>
          </p:nvGrpSpPr>
          <p:grpSpPr>
            <a:xfrm>
              <a:off x="9489769" y="893529"/>
              <a:ext cx="1312724" cy="817400"/>
              <a:chOff x="76689" y="5554981"/>
              <a:chExt cx="2217420" cy="1303019"/>
            </a:xfrm>
          </p:grpSpPr>
          <p:sp>
            <p:nvSpPr>
              <p:cNvPr id="750" name="Rectangle 749">
                <a:extLst>
                  <a:ext uri="{FF2B5EF4-FFF2-40B4-BE49-F238E27FC236}">
                    <a16:creationId xmlns:a16="http://schemas.microsoft.com/office/drawing/2014/main" id="{8B0E25D6-50CE-4E61-9362-BA9BA011CC0D}"/>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51" name="Picture 750" descr="AMD-Radeon.png">
                <a:extLst>
                  <a:ext uri="{FF2B5EF4-FFF2-40B4-BE49-F238E27FC236}">
                    <a16:creationId xmlns:a16="http://schemas.microsoft.com/office/drawing/2014/main" id="{5BF04A72-D87A-42B7-9719-6A98B65048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770" name="Group 769">
              <a:extLst>
                <a:ext uri="{FF2B5EF4-FFF2-40B4-BE49-F238E27FC236}">
                  <a16:creationId xmlns:a16="http://schemas.microsoft.com/office/drawing/2014/main" id="{736EFFCE-9F85-4386-95D9-6AD16768CD41}"/>
                </a:ext>
              </a:extLst>
            </p:cNvPr>
            <p:cNvGrpSpPr/>
            <p:nvPr userDrawn="1"/>
          </p:nvGrpSpPr>
          <p:grpSpPr>
            <a:xfrm>
              <a:off x="10838098" y="891614"/>
              <a:ext cx="1312724" cy="817400"/>
              <a:chOff x="76689" y="4170078"/>
              <a:chExt cx="2217420" cy="1303019"/>
            </a:xfrm>
          </p:grpSpPr>
          <p:sp>
            <p:nvSpPr>
              <p:cNvPr id="771" name="Rectangle 770">
                <a:extLst>
                  <a:ext uri="{FF2B5EF4-FFF2-40B4-BE49-F238E27FC236}">
                    <a16:creationId xmlns:a16="http://schemas.microsoft.com/office/drawing/2014/main" id="{29BDB1C9-789F-4D92-A84C-7996B37D3A9E}"/>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72" name="Picture 771">
                <a:extLst>
                  <a:ext uri="{FF2B5EF4-FFF2-40B4-BE49-F238E27FC236}">
                    <a16:creationId xmlns:a16="http://schemas.microsoft.com/office/drawing/2014/main" id="{0E786865-5E6E-4A06-875E-E6DCB3DE135F}"/>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grpSp>
        <p:nvGrpSpPr>
          <p:cNvPr id="796" name="Group 795">
            <a:extLst>
              <a:ext uri="{FF2B5EF4-FFF2-40B4-BE49-F238E27FC236}">
                <a16:creationId xmlns:a16="http://schemas.microsoft.com/office/drawing/2014/main" id="{95FDF28D-D52E-41B8-BEF3-575B4F241142}"/>
              </a:ext>
            </a:extLst>
          </p:cNvPr>
          <p:cNvGrpSpPr/>
          <p:nvPr userDrawn="1"/>
        </p:nvGrpSpPr>
        <p:grpSpPr>
          <a:xfrm>
            <a:off x="51452" y="1749002"/>
            <a:ext cx="12099370" cy="817400"/>
            <a:chOff x="51452" y="1739803"/>
            <a:chExt cx="12099370" cy="817400"/>
          </a:xfrm>
        </p:grpSpPr>
        <p:grpSp>
          <p:nvGrpSpPr>
            <p:cNvPr id="566" name="Group 565">
              <a:extLst>
                <a:ext uri="{FF2B5EF4-FFF2-40B4-BE49-F238E27FC236}">
                  <a16:creationId xmlns:a16="http://schemas.microsoft.com/office/drawing/2014/main" id="{A9F9D9FE-51E5-4FE8-9B52-E1618B91695C}"/>
                </a:ext>
              </a:extLst>
            </p:cNvPr>
            <p:cNvGrpSpPr/>
            <p:nvPr userDrawn="1"/>
          </p:nvGrpSpPr>
          <p:grpSpPr>
            <a:xfrm>
              <a:off x="51452" y="1739803"/>
              <a:ext cx="1312724" cy="817400"/>
              <a:chOff x="-624840" y="2767324"/>
              <a:chExt cx="2217420" cy="1303019"/>
            </a:xfrm>
          </p:grpSpPr>
          <p:sp>
            <p:nvSpPr>
              <p:cNvPr id="311" name="Rectangle 310">
                <a:extLst>
                  <a:ext uri="{FF2B5EF4-FFF2-40B4-BE49-F238E27FC236}">
                    <a16:creationId xmlns:a16="http://schemas.microsoft.com/office/drawing/2014/main" id="{58546437-C8DE-4630-9133-E949C5EDF62F}"/>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12" name="Picture 311">
                <a:extLst>
                  <a:ext uri="{FF2B5EF4-FFF2-40B4-BE49-F238E27FC236}">
                    <a16:creationId xmlns:a16="http://schemas.microsoft.com/office/drawing/2014/main" id="{C013A287-2BF2-4F64-BBA8-7CE564207AA3}"/>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633" name="Rectangle 632">
              <a:extLst>
                <a:ext uri="{FF2B5EF4-FFF2-40B4-BE49-F238E27FC236}">
                  <a16:creationId xmlns:a16="http://schemas.microsoft.com/office/drawing/2014/main" id="{185D83C7-55D9-494A-AC7E-E1FF159DEDBA}"/>
                </a:ext>
              </a:extLst>
            </p:cNvPr>
            <p:cNvSpPr/>
            <p:nvPr userDrawn="1"/>
          </p:nvSpPr>
          <p:spPr>
            <a:xfrm>
              <a:off x="1399783" y="1739803"/>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44" name="Group 643">
              <a:extLst>
                <a:ext uri="{FF2B5EF4-FFF2-40B4-BE49-F238E27FC236}">
                  <a16:creationId xmlns:a16="http://schemas.microsoft.com/office/drawing/2014/main" id="{BFDBAAAE-3F1B-4A3E-9EE3-81FD401F4DA8}"/>
                </a:ext>
              </a:extLst>
            </p:cNvPr>
            <p:cNvGrpSpPr/>
            <p:nvPr userDrawn="1"/>
          </p:nvGrpSpPr>
          <p:grpSpPr>
            <a:xfrm>
              <a:off x="2748114" y="1739803"/>
              <a:ext cx="1312724" cy="817400"/>
              <a:chOff x="53340" y="29405"/>
              <a:chExt cx="2217420" cy="1303019"/>
            </a:xfrm>
          </p:grpSpPr>
          <p:sp>
            <p:nvSpPr>
              <p:cNvPr id="645" name="Rectangle 644">
                <a:extLst>
                  <a:ext uri="{FF2B5EF4-FFF2-40B4-BE49-F238E27FC236}">
                    <a16:creationId xmlns:a16="http://schemas.microsoft.com/office/drawing/2014/main" id="{6977B6B6-25DF-43C0-BD9C-18DFE38052F5}"/>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46" name="Picture 645">
                <a:extLst>
                  <a:ext uri="{FF2B5EF4-FFF2-40B4-BE49-F238E27FC236}">
                    <a16:creationId xmlns:a16="http://schemas.microsoft.com/office/drawing/2014/main" id="{ED0BD0BA-9870-497B-B863-4BDC6198EE78}"/>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665" name="Group 664">
              <a:extLst>
                <a:ext uri="{FF2B5EF4-FFF2-40B4-BE49-F238E27FC236}">
                  <a16:creationId xmlns:a16="http://schemas.microsoft.com/office/drawing/2014/main" id="{49BA1562-9A8D-4A03-AB44-C60BBEB3F13A}"/>
                </a:ext>
              </a:extLst>
            </p:cNvPr>
            <p:cNvGrpSpPr/>
            <p:nvPr userDrawn="1"/>
          </p:nvGrpSpPr>
          <p:grpSpPr>
            <a:xfrm>
              <a:off x="4096445" y="1739803"/>
              <a:ext cx="1312724" cy="817400"/>
              <a:chOff x="76689" y="5554981"/>
              <a:chExt cx="2217420" cy="1303019"/>
            </a:xfrm>
          </p:grpSpPr>
          <p:sp>
            <p:nvSpPr>
              <p:cNvPr id="666" name="Rectangle 665">
                <a:extLst>
                  <a:ext uri="{FF2B5EF4-FFF2-40B4-BE49-F238E27FC236}">
                    <a16:creationId xmlns:a16="http://schemas.microsoft.com/office/drawing/2014/main" id="{8ED802FF-6112-4812-BD11-F9F1221C313E}"/>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67" name="Picture 666" descr="AMD-Radeon.png">
                <a:extLst>
                  <a:ext uri="{FF2B5EF4-FFF2-40B4-BE49-F238E27FC236}">
                    <a16:creationId xmlns:a16="http://schemas.microsoft.com/office/drawing/2014/main" id="{13A4723F-F6DE-40FD-9AD0-AE033B26F61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689" name="Group 688">
              <a:extLst>
                <a:ext uri="{FF2B5EF4-FFF2-40B4-BE49-F238E27FC236}">
                  <a16:creationId xmlns:a16="http://schemas.microsoft.com/office/drawing/2014/main" id="{A7301B5B-8DFA-405B-84A2-79845FCD4C7E}"/>
                </a:ext>
              </a:extLst>
            </p:cNvPr>
            <p:cNvGrpSpPr/>
            <p:nvPr userDrawn="1"/>
          </p:nvGrpSpPr>
          <p:grpSpPr>
            <a:xfrm>
              <a:off x="5444776" y="1739803"/>
              <a:ext cx="1312724" cy="817400"/>
              <a:chOff x="76689" y="4170078"/>
              <a:chExt cx="2217420" cy="1303019"/>
            </a:xfrm>
          </p:grpSpPr>
          <p:sp>
            <p:nvSpPr>
              <p:cNvPr id="690" name="Rectangle 689">
                <a:extLst>
                  <a:ext uri="{FF2B5EF4-FFF2-40B4-BE49-F238E27FC236}">
                    <a16:creationId xmlns:a16="http://schemas.microsoft.com/office/drawing/2014/main" id="{59169569-9735-4C22-95A9-7AC1FFA5E082}"/>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91" name="Picture 690">
                <a:extLst>
                  <a:ext uri="{FF2B5EF4-FFF2-40B4-BE49-F238E27FC236}">
                    <a16:creationId xmlns:a16="http://schemas.microsoft.com/office/drawing/2014/main" id="{A1F72B2C-B20E-4E2A-AAC7-1482CDC1CFB9}"/>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710" name="Group 709">
              <a:extLst>
                <a:ext uri="{FF2B5EF4-FFF2-40B4-BE49-F238E27FC236}">
                  <a16:creationId xmlns:a16="http://schemas.microsoft.com/office/drawing/2014/main" id="{2EC86D37-8FBC-4E8E-87C6-308E5DE11162}"/>
                </a:ext>
              </a:extLst>
            </p:cNvPr>
            <p:cNvGrpSpPr/>
            <p:nvPr userDrawn="1"/>
          </p:nvGrpSpPr>
          <p:grpSpPr>
            <a:xfrm>
              <a:off x="6793107" y="1739803"/>
              <a:ext cx="1312724" cy="817400"/>
              <a:chOff x="-624840" y="2767324"/>
              <a:chExt cx="2217420" cy="1303019"/>
            </a:xfrm>
          </p:grpSpPr>
          <p:sp>
            <p:nvSpPr>
              <p:cNvPr id="711" name="Rectangle 710">
                <a:extLst>
                  <a:ext uri="{FF2B5EF4-FFF2-40B4-BE49-F238E27FC236}">
                    <a16:creationId xmlns:a16="http://schemas.microsoft.com/office/drawing/2014/main" id="{C5675DCB-D48F-47DD-86BA-7D9B162E9572}"/>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12" name="Picture 711">
                <a:extLst>
                  <a:ext uri="{FF2B5EF4-FFF2-40B4-BE49-F238E27FC236}">
                    <a16:creationId xmlns:a16="http://schemas.microsoft.com/office/drawing/2014/main" id="{B6F78C63-F44C-4EEA-99E3-BBAD55368E05}"/>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732" name="Rectangle 731">
              <a:extLst>
                <a:ext uri="{FF2B5EF4-FFF2-40B4-BE49-F238E27FC236}">
                  <a16:creationId xmlns:a16="http://schemas.microsoft.com/office/drawing/2014/main" id="{F45F451C-D1F5-4357-92D2-8420AEE0BC9B}"/>
                </a:ext>
              </a:extLst>
            </p:cNvPr>
            <p:cNvSpPr/>
            <p:nvPr userDrawn="1"/>
          </p:nvSpPr>
          <p:spPr>
            <a:xfrm>
              <a:off x="8141438" y="1739803"/>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52" name="Group 751">
              <a:extLst>
                <a:ext uri="{FF2B5EF4-FFF2-40B4-BE49-F238E27FC236}">
                  <a16:creationId xmlns:a16="http://schemas.microsoft.com/office/drawing/2014/main" id="{687013B4-3A4F-4B3C-9ADD-7774B9C037B5}"/>
                </a:ext>
              </a:extLst>
            </p:cNvPr>
            <p:cNvGrpSpPr/>
            <p:nvPr userDrawn="1"/>
          </p:nvGrpSpPr>
          <p:grpSpPr>
            <a:xfrm>
              <a:off x="9489769" y="1739803"/>
              <a:ext cx="1312724" cy="817400"/>
              <a:chOff x="53340" y="29405"/>
              <a:chExt cx="2217420" cy="1303019"/>
            </a:xfrm>
          </p:grpSpPr>
          <p:sp>
            <p:nvSpPr>
              <p:cNvPr id="753" name="Rectangle 752">
                <a:extLst>
                  <a:ext uri="{FF2B5EF4-FFF2-40B4-BE49-F238E27FC236}">
                    <a16:creationId xmlns:a16="http://schemas.microsoft.com/office/drawing/2014/main" id="{FC1B93E0-5F0F-48D9-99A2-9E7F9D3F3CCD}"/>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54" name="Picture 753">
                <a:extLst>
                  <a:ext uri="{FF2B5EF4-FFF2-40B4-BE49-F238E27FC236}">
                    <a16:creationId xmlns:a16="http://schemas.microsoft.com/office/drawing/2014/main" id="{69188D3D-0B52-4E54-BB14-62855E5D5006}"/>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773" name="Group 772">
              <a:extLst>
                <a:ext uri="{FF2B5EF4-FFF2-40B4-BE49-F238E27FC236}">
                  <a16:creationId xmlns:a16="http://schemas.microsoft.com/office/drawing/2014/main" id="{8B73C365-A4CB-424E-A3F2-42BD6A693591}"/>
                </a:ext>
              </a:extLst>
            </p:cNvPr>
            <p:cNvGrpSpPr/>
            <p:nvPr userDrawn="1"/>
          </p:nvGrpSpPr>
          <p:grpSpPr>
            <a:xfrm>
              <a:off x="10838098" y="1739803"/>
              <a:ext cx="1312724" cy="817400"/>
              <a:chOff x="76689" y="5554981"/>
              <a:chExt cx="2217420" cy="1303019"/>
            </a:xfrm>
          </p:grpSpPr>
          <p:sp>
            <p:nvSpPr>
              <p:cNvPr id="774" name="Rectangle 773">
                <a:extLst>
                  <a:ext uri="{FF2B5EF4-FFF2-40B4-BE49-F238E27FC236}">
                    <a16:creationId xmlns:a16="http://schemas.microsoft.com/office/drawing/2014/main" id="{D7F8F350-AB85-42B0-AB61-E8637FD03193}"/>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75" name="Picture 774" descr="AMD-Radeon.png">
                <a:extLst>
                  <a:ext uri="{FF2B5EF4-FFF2-40B4-BE49-F238E27FC236}">
                    <a16:creationId xmlns:a16="http://schemas.microsoft.com/office/drawing/2014/main" id="{4F3B670D-00C3-4A5C-819E-F6CDE5B2C6A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grpSp>
        <p:nvGrpSpPr>
          <p:cNvPr id="795" name="Group 794">
            <a:extLst>
              <a:ext uri="{FF2B5EF4-FFF2-40B4-BE49-F238E27FC236}">
                <a16:creationId xmlns:a16="http://schemas.microsoft.com/office/drawing/2014/main" id="{18F0C584-39C9-4F97-B3EA-60E4EFFEEE8B}"/>
              </a:ext>
            </a:extLst>
          </p:cNvPr>
          <p:cNvGrpSpPr/>
          <p:nvPr userDrawn="1"/>
        </p:nvGrpSpPr>
        <p:grpSpPr>
          <a:xfrm>
            <a:off x="51452" y="2595111"/>
            <a:ext cx="12099370" cy="817400"/>
            <a:chOff x="51452" y="2587990"/>
            <a:chExt cx="12099370" cy="817400"/>
          </a:xfrm>
        </p:grpSpPr>
        <p:grpSp>
          <p:nvGrpSpPr>
            <p:cNvPr id="313" name="Group 312">
              <a:extLst>
                <a:ext uri="{FF2B5EF4-FFF2-40B4-BE49-F238E27FC236}">
                  <a16:creationId xmlns:a16="http://schemas.microsoft.com/office/drawing/2014/main" id="{FC64BE51-03A6-4FDC-8085-C0301DC569D7}"/>
                </a:ext>
              </a:extLst>
            </p:cNvPr>
            <p:cNvGrpSpPr/>
            <p:nvPr userDrawn="1"/>
          </p:nvGrpSpPr>
          <p:grpSpPr>
            <a:xfrm>
              <a:off x="51452" y="2587990"/>
              <a:ext cx="1312724" cy="817400"/>
              <a:chOff x="76689" y="4170078"/>
              <a:chExt cx="2217420" cy="1303019"/>
            </a:xfrm>
          </p:grpSpPr>
          <p:sp>
            <p:nvSpPr>
              <p:cNvPr id="314" name="Rectangle 313">
                <a:extLst>
                  <a:ext uri="{FF2B5EF4-FFF2-40B4-BE49-F238E27FC236}">
                    <a16:creationId xmlns:a16="http://schemas.microsoft.com/office/drawing/2014/main" id="{2623C499-6974-4943-B143-6CA8E4329AF7}"/>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15" name="Picture 314">
                <a:extLst>
                  <a:ext uri="{FF2B5EF4-FFF2-40B4-BE49-F238E27FC236}">
                    <a16:creationId xmlns:a16="http://schemas.microsoft.com/office/drawing/2014/main" id="{146A06EB-9412-437A-A917-C452288B4052}"/>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623" name="Group 622">
              <a:extLst>
                <a:ext uri="{FF2B5EF4-FFF2-40B4-BE49-F238E27FC236}">
                  <a16:creationId xmlns:a16="http://schemas.microsoft.com/office/drawing/2014/main" id="{A145FB10-F99F-4433-BCBA-DD907FB316F2}"/>
                </a:ext>
              </a:extLst>
            </p:cNvPr>
            <p:cNvGrpSpPr/>
            <p:nvPr userDrawn="1"/>
          </p:nvGrpSpPr>
          <p:grpSpPr>
            <a:xfrm>
              <a:off x="1399783" y="2587990"/>
              <a:ext cx="1312724" cy="817400"/>
              <a:chOff x="-624840" y="2767324"/>
              <a:chExt cx="2217420" cy="1303019"/>
            </a:xfrm>
          </p:grpSpPr>
          <p:sp>
            <p:nvSpPr>
              <p:cNvPr id="624" name="Rectangle 623">
                <a:extLst>
                  <a:ext uri="{FF2B5EF4-FFF2-40B4-BE49-F238E27FC236}">
                    <a16:creationId xmlns:a16="http://schemas.microsoft.com/office/drawing/2014/main" id="{C81C9757-1AE9-48B8-83FF-38042B0CA878}"/>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25" name="Picture 624">
                <a:extLst>
                  <a:ext uri="{FF2B5EF4-FFF2-40B4-BE49-F238E27FC236}">
                    <a16:creationId xmlns:a16="http://schemas.microsoft.com/office/drawing/2014/main" id="{0DFC8986-8F90-438F-8714-0EE8F7AFC6F7}"/>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657" name="Rectangle 656">
              <a:extLst>
                <a:ext uri="{FF2B5EF4-FFF2-40B4-BE49-F238E27FC236}">
                  <a16:creationId xmlns:a16="http://schemas.microsoft.com/office/drawing/2014/main" id="{50416655-3461-488A-894D-C4D6D8FC33DD}"/>
                </a:ext>
              </a:extLst>
            </p:cNvPr>
            <p:cNvSpPr/>
            <p:nvPr userDrawn="1"/>
          </p:nvSpPr>
          <p:spPr>
            <a:xfrm>
              <a:off x="2748114" y="2587990"/>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68" name="Group 667">
              <a:extLst>
                <a:ext uri="{FF2B5EF4-FFF2-40B4-BE49-F238E27FC236}">
                  <a16:creationId xmlns:a16="http://schemas.microsoft.com/office/drawing/2014/main" id="{037582D6-D4D7-4286-BDAC-63A46755271D}"/>
                </a:ext>
              </a:extLst>
            </p:cNvPr>
            <p:cNvGrpSpPr/>
            <p:nvPr userDrawn="1"/>
          </p:nvGrpSpPr>
          <p:grpSpPr>
            <a:xfrm>
              <a:off x="4096445" y="2587990"/>
              <a:ext cx="1312724" cy="817400"/>
              <a:chOff x="53340" y="29405"/>
              <a:chExt cx="2217420" cy="1303019"/>
            </a:xfrm>
          </p:grpSpPr>
          <p:sp>
            <p:nvSpPr>
              <p:cNvPr id="669" name="Rectangle 668">
                <a:extLst>
                  <a:ext uri="{FF2B5EF4-FFF2-40B4-BE49-F238E27FC236}">
                    <a16:creationId xmlns:a16="http://schemas.microsoft.com/office/drawing/2014/main" id="{5B75179F-8339-4232-8DA9-6A2F3A3D83F0}"/>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70" name="Picture 669">
                <a:extLst>
                  <a:ext uri="{FF2B5EF4-FFF2-40B4-BE49-F238E27FC236}">
                    <a16:creationId xmlns:a16="http://schemas.microsoft.com/office/drawing/2014/main" id="{7476BDC8-BB20-4682-922A-0EAA40044E2E}"/>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692" name="Group 691">
              <a:extLst>
                <a:ext uri="{FF2B5EF4-FFF2-40B4-BE49-F238E27FC236}">
                  <a16:creationId xmlns:a16="http://schemas.microsoft.com/office/drawing/2014/main" id="{0B359319-8069-4FDE-A028-1FA66C89B1F4}"/>
                </a:ext>
              </a:extLst>
            </p:cNvPr>
            <p:cNvGrpSpPr/>
            <p:nvPr userDrawn="1"/>
          </p:nvGrpSpPr>
          <p:grpSpPr>
            <a:xfrm>
              <a:off x="5444776" y="2587990"/>
              <a:ext cx="1312724" cy="817400"/>
              <a:chOff x="76689" y="5554981"/>
              <a:chExt cx="2217420" cy="1303019"/>
            </a:xfrm>
          </p:grpSpPr>
          <p:sp>
            <p:nvSpPr>
              <p:cNvPr id="693" name="Rectangle 692">
                <a:extLst>
                  <a:ext uri="{FF2B5EF4-FFF2-40B4-BE49-F238E27FC236}">
                    <a16:creationId xmlns:a16="http://schemas.microsoft.com/office/drawing/2014/main" id="{01435F42-0100-4295-BC89-97735D8FB9CD}"/>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94" name="Picture 693" descr="AMD-Radeon.png">
                <a:extLst>
                  <a:ext uri="{FF2B5EF4-FFF2-40B4-BE49-F238E27FC236}">
                    <a16:creationId xmlns:a16="http://schemas.microsoft.com/office/drawing/2014/main" id="{0033CB6E-C3FB-4D46-BF32-E2F7E19CBE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713" name="Group 712">
              <a:extLst>
                <a:ext uri="{FF2B5EF4-FFF2-40B4-BE49-F238E27FC236}">
                  <a16:creationId xmlns:a16="http://schemas.microsoft.com/office/drawing/2014/main" id="{94F2A0AE-C12D-4A80-A4FC-7443CE109747}"/>
                </a:ext>
              </a:extLst>
            </p:cNvPr>
            <p:cNvGrpSpPr/>
            <p:nvPr userDrawn="1"/>
          </p:nvGrpSpPr>
          <p:grpSpPr>
            <a:xfrm>
              <a:off x="6793107" y="2587990"/>
              <a:ext cx="1312724" cy="817400"/>
              <a:chOff x="76689" y="4170078"/>
              <a:chExt cx="2217420" cy="1303019"/>
            </a:xfrm>
          </p:grpSpPr>
          <p:sp>
            <p:nvSpPr>
              <p:cNvPr id="714" name="Rectangle 713">
                <a:extLst>
                  <a:ext uri="{FF2B5EF4-FFF2-40B4-BE49-F238E27FC236}">
                    <a16:creationId xmlns:a16="http://schemas.microsoft.com/office/drawing/2014/main" id="{FDB2D26C-1C1D-471F-8EBA-C060EC243C9C}"/>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15" name="Picture 714">
                <a:extLst>
                  <a:ext uri="{FF2B5EF4-FFF2-40B4-BE49-F238E27FC236}">
                    <a16:creationId xmlns:a16="http://schemas.microsoft.com/office/drawing/2014/main" id="{69A47487-F715-4663-8F59-BDD361FE3AD4}"/>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734" name="Group 733">
              <a:extLst>
                <a:ext uri="{FF2B5EF4-FFF2-40B4-BE49-F238E27FC236}">
                  <a16:creationId xmlns:a16="http://schemas.microsoft.com/office/drawing/2014/main" id="{4652729A-5A90-4E40-8D39-EAE737EDA671}"/>
                </a:ext>
              </a:extLst>
            </p:cNvPr>
            <p:cNvGrpSpPr/>
            <p:nvPr userDrawn="1"/>
          </p:nvGrpSpPr>
          <p:grpSpPr>
            <a:xfrm>
              <a:off x="8141438" y="2587990"/>
              <a:ext cx="1312724" cy="817400"/>
              <a:chOff x="-624840" y="2767324"/>
              <a:chExt cx="2217420" cy="1303019"/>
            </a:xfrm>
          </p:grpSpPr>
          <p:sp>
            <p:nvSpPr>
              <p:cNvPr id="735" name="Rectangle 734">
                <a:extLst>
                  <a:ext uri="{FF2B5EF4-FFF2-40B4-BE49-F238E27FC236}">
                    <a16:creationId xmlns:a16="http://schemas.microsoft.com/office/drawing/2014/main" id="{A8F38D09-08B2-496F-886D-E6D24636A5DA}"/>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36" name="Picture 735">
                <a:extLst>
                  <a:ext uri="{FF2B5EF4-FFF2-40B4-BE49-F238E27FC236}">
                    <a16:creationId xmlns:a16="http://schemas.microsoft.com/office/drawing/2014/main" id="{5C1334C3-806D-443E-8F37-A668C1244BC6}"/>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756" name="Rectangle 755">
              <a:extLst>
                <a:ext uri="{FF2B5EF4-FFF2-40B4-BE49-F238E27FC236}">
                  <a16:creationId xmlns:a16="http://schemas.microsoft.com/office/drawing/2014/main" id="{B33D1CF4-AC77-45F6-82A1-6E4DD2AC3F00}"/>
                </a:ext>
              </a:extLst>
            </p:cNvPr>
            <p:cNvSpPr/>
            <p:nvPr userDrawn="1"/>
          </p:nvSpPr>
          <p:spPr>
            <a:xfrm>
              <a:off x="9489769" y="2587990"/>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76" name="Group 775">
              <a:extLst>
                <a:ext uri="{FF2B5EF4-FFF2-40B4-BE49-F238E27FC236}">
                  <a16:creationId xmlns:a16="http://schemas.microsoft.com/office/drawing/2014/main" id="{469DD4A8-2F08-49B0-A901-3236EE93F197}"/>
                </a:ext>
              </a:extLst>
            </p:cNvPr>
            <p:cNvGrpSpPr/>
            <p:nvPr userDrawn="1"/>
          </p:nvGrpSpPr>
          <p:grpSpPr>
            <a:xfrm>
              <a:off x="10838098" y="2587990"/>
              <a:ext cx="1312724" cy="817400"/>
              <a:chOff x="53340" y="29405"/>
              <a:chExt cx="2217420" cy="1303019"/>
            </a:xfrm>
          </p:grpSpPr>
          <p:sp>
            <p:nvSpPr>
              <p:cNvPr id="777" name="Rectangle 776">
                <a:extLst>
                  <a:ext uri="{FF2B5EF4-FFF2-40B4-BE49-F238E27FC236}">
                    <a16:creationId xmlns:a16="http://schemas.microsoft.com/office/drawing/2014/main" id="{21F39659-6219-4C0A-9534-70515351C2CB}"/>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78" name="Picture 777">
                <a:extLst>
                  <a:ext uri="{FF2B5EF4-FFF2-40B4-BE49-F238E27FC236}">
                    <a16:creationId xmlns:a16="http://schemas.microsoft.com/office/drawing/2014/main" id="{17B4FA0A-A120-47E4-B336-5701A05C1E07}"/>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grpSp>
        <p:nvGrpSpPr>
          <p:cNvPr id="794" name="Group 793">
            <a:extLst>
              <a:ext uri="{FF2B5EF4-FFF2-40B4-BE49-F238E27FC236}">
                <a16:creationId xmlns:a16="http://schemas.microsoft.com/office/drawing/2014/main" id="{6B0F9516-1B7A-4FD5-81C1-05F941977949}"/>
              </a:ext>
            </a:extLst>
          </p:cNvPr>
          <p:cNvGrpSpPr/>
          <p:nvPr userDrawn="1"/>
        </p:nvGrpSpPr>
        <p:grpSpPr>
          <a:xfrm>
            <a:off x="51452" y="3441220"/>
            <a:ext cx="12099370" cy="817400"/>
            <a:chOff x="51452" y="3436177"/>
            <a:chExt cx="12099370" cy="817400"/>
          </a:xfrm>
        </p:grpSpPr>
        <p:grpSp>
          <p:nvGrpSpPr>
            <p:cNvPr id="316" name="Group 315">
              <a:extLst>
                <a:ext uri="{FF2B5EF4-FFF2-40B4-BE49-F238E27FC236}">
                  <a16:creationId xmlns:a16="http://schemas.microsoft.com/office/drawing/2014/main" id="{6C15492E-767B-4B77-A8BE-8778AF4E4BF8}"/>
                </a:ext>
              </a:extLst>
            </p:cNvPr>
            <p:cNvGrpSpPr/>
            <p:nvPr userDrawn="1"/>
          </p:nvGrpSpPr>
          <p:grpSpPr>
            <a:xfrm>
              <a:off x="51452" y="3436177"/>
              <a:ext cx="1312724" cy="817400"/>
              <a:chOff x="76689" y="5554981"/>
              <a:chExt cx="2217420" cy="1303019"/>
            </a:xfrm>
          </p:grpSpPr>
          <p:sp>
            <p:nvSpPr>
              <p:cNvPr id="317" name="Rectangle 316">
                <a:extLst>
                  <a:ext uri="{FF2B5EF4-FFF2-40B4-BE49-F238E27FC236}">
                    <a16:creationId xmlns:a16="http://schemas.microsoft.com/office/drawing/2014/main" id="{EC5B432E-AC81-42BE-8B6E-426571D2DBCC}"/>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18" name="Picture 317" descr="AMD-Radeon.png">
                <a:extLst>
                  <a:ext uri="{FF2B5EF4-FFF2-40B4-BE49-F238E27FC236}">
                    <a16:creationId xmlns:a16="http://schemas.microsoft.com/office/drawing/2014/main" id="{24E17553-78A7-4E43-9133-F6F2C074DF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626" name="Group 625">
              <a:extLst>
                <a:ext uri="{FF2B5EF4-FFF2-40B4-BE49-F238E27FC236}">
                  <a16:creationId xmlns:a16="http://schemas.microsoft.com/office/drawing/2014/main" id="{053EF6C3-F38F-4A25-B494-23E4F70F3C8A}"/>
                </a:ext>
              </a:extLst>
            </p:cNvPr>
            <p:cNvGrpSpPr/>
            <p:nvPr userDrawn="1"/>
          </p:nvGrpSpPr>
          <p:grpSpPr>
            <a:xfrm>
              <a:off x="1399783" y="3436177"/>
              <a:ext cx="1312724" cy="817400"/>
              <a:chOff x="76689" y="4170078"/>
              <a:chExt cx="2217420" cy="1303019"/>
            </a:xfrm>
          </p:grpSpPr>
          <p:sp>
            <p:nvSpPr>
              <p:cNvPr id="627" name="Rectangle 626">
                <a:extLst>
                  <a:ext uri="{FF2B5EF4-FFF2-40B4-BE49-F238E27FC236}">
                    <a16:creationId xmlns:a16="http://schemas.microsoft.com/office/drawing/2014/main" id="{B4A2A5C2-A640-44E9-B3E2-CDE83C042D03}"/>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28" name="Picture 627">
                <a:extLst>
                  <a:ext uri="{FF2B5EF4-FFF2-40B4-BE49-F238E27FC236}">
                    <a16:creationId xmlns:a16="http://schemas.microsoft.com/office/drawing/2014/main" id="{80D41F3A-3DA4-4509-AB4A-89F625901D1E}"/>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647" name="Group 646">
              <a:extLst>
                <a:ext uri="{FF2B5EF4-FFF2-40B4-BE49-F238E27FC236}">
                  <a16:creationId xmlns:a16="http://schemas.microsoft.com/office/drawing/2014/main" id="{257E6353-7A12-48B8-A599-CC9DB50A1470}"/>
                </a:ext>
              </a:extLst>
            </p:cNvPr>
            <p:cNvGrpSpPr/>
            <p:nvPr userDrawn="1"/>
          </p:nvGrpSpPr>
          <p:grpSpPr>
            <a:xfrm>
              <a:off x="2748114" y="3436177"/>
              <a:ext cx="1312724" cy="817400"/>
              <a:chOff x="-624840" y="2767324"/>
              <a:chExt cx="2217420" cy="1303019"/>
            </a:xfrm>
          </p:grpSpPr>
          <p:sp>
            <p:nvSpPr>
              <p:cNvPr id="648" name="Rectangle 647">
                <a:extLst>
                  <a:ext uri="{FF2B5EF4-FFF2-40B4-BE49-F238E27FC236}">
                    <a16:creationId xmlns:a16="http://schemas.microsoft.com/office/drawing/2014/main" id="{09F3F35B-E948-4C4D-B500-6F672537793C}"/>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49" name="Picture 648">
                <a:extLst>
                  <a:ext uri="{FF2B5EF4-FFF2-40B4-BE49-F238E27FC236}">
                    <a16:creationId xmlns:a16="http://schemas.microsoft.com/office/drawing/2014/main" id="{BE043713-6E1A-4A97-A8BF-5B317FFC3922}"/>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681" name="Rectangle 680">
              <a:extLst>
                <a:ext uri="{FF2B5EF4-FFF2-40B4-BE49-F238E27FC236}">
                  <a16:creationId xmlns:a16="http://schemas.microsoft.com/office/drawing/2014/main" id="{664DE54C-DA83-4F2B-9EF7-B7E2BB154F93}"/>
                </a:ext>
              </a:extLst>
            </p:cNvPr>
            <p:cNvSpPr/>
            <p:nvPr userDrawn="1"/>
          </p:nvSpPr>
          <p:spPr>
            <a:xfrm>
              <a:off x="4096445" y="3436177"/>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95" name="Group 694">
              <a:extLst>
                <a:ext uri="{FF2B5EF4-FFF2-40B4-BE49-F238E27FC236}">
                  <a16:creationId xmlns:a16="http://schemas.microsoft.com/office/drawing/2014/main" id="{40132D18-959D-40F0-8517-B4D852CA8375}"/>
                </a:ext>
              </a:extLst>
            </p:cNvPr>
            <p:cNvGrpSpPr/>
            <p:nvPr userDrawn="1"/>
          </p:nvGrpSpPr>
          <p:grpSpPr>
            <a:xfrm>
              <a:off x="5444776" y="3436177"/>
              <a:ext cx="1312724" cy="817400"/>
              <a:chOff x="53340" y="29405"/>
              <a:chExt cx="2217420" cy="1303019"/>
            </a:xfrm>
          </p:grpSpPr>
          <p:sp>
            <p:nvSpPr>
              <p:cNvPr id="696" name="Rectangle 695">
                <a:extLst>
                  <a:ext uri="{FF2B5EF4-FFF2-40B4-BE49-F238E27FC236}">
                    <a16:creationId xmlns:a16="http://schemas.microsoft.com/office/drawing/2014/main" id="{AF00E81F-0DA3-4224-B623-F257249B3ACC}"/>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97" name="Picture 696">
                <a:extLst>
                  <a:ext uri="{FF2B5EF4-FFF2-40B4-BE49-F238E27FC236}">
                    <a16:creationId xmlns:a16="http://schemas.microsoft.com/office/drawing/2014/main" id="{DF4CCAF4-4DCE-4DB3-B811-FAACB694FDCD}"/>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716" name="Group 715">
              <a:extLst>
                <a:ext uri="{FF2B5EF4-FFF2-40B4-BE49-F238E27FC236}">
                  <a16:creationId xmlns:a16="http://schemas.microsoft.com/office/drawing/2014/main" id="{F515B146-0FC4-4827-B781-71DCA467ECD7}"/>
                </a:ext>
              </a:extLst>
            </p:cNvPr>
            <p:cNvGrpSpPr/>
            <p:nvPr userDrawn="1"/>
          </p:nvGrpSpPr>
          <p:grpSpPr>
            <a:xfrm>
              <a:off x="6793107" y="3436177"/>
              <a:ext cx="1312724" cy="817400"/>
              <a:chOff x="76689" y="5554981"/>
              <a:chExt cx="2217420" cy="1303019"/>
            </a:xfrm>
          </p:grpSpPr>
          <p:sp>
            <p:nvSpPr>
              <p:cNvPr id="717" name="Rectangle 716">
                <a:extLst>
                  <a:ext uri="{FF2B5EF4-FFF2-40B4-BE49-F238E27FC236}">
                    <a16:creationId xmlns:a16="http://schemas.microsoft.com/office/drawing/2014/main" id="{4A2F7C20-5CCA-4D39-AC59-6B52E0CBE1AC}"/>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18" name="Picture 717" descr="AMD-Radeon.png">
                <a:extLst>
                  <a:ext uri="{FF2B5EF4-FFF2-40B4-BE49-F238E27FC236}">
                    <a16:creationId xmlns:a16="http://schemas.microsoft.com/office/drawing/2014/main" id="{A4D224FB-BE92-40AD-842D-5555E7964B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737" name="Group 736">
              <a:extLst>
                <a:ext uri="{FF2B5EF4-FFF2-40B4-BE49-F238E27FC236}">
                  <a16:creationId xmlns:a16="http://schemas.microsoft.com/office/drawing/2014/main" id="{8264A21E-F5D3-48BF-AA4A-38DDC59CD641}"/>
                </a:ext>
              </a:extLst>
            </p:cNvPr>
            <p:cNvGrpSpPr/>
            <p:nvPr userDrawn="1"/>
          </p:nvGrpSpPr>
          <p:grpSpPr>
            <a:xfrm>
              <a:off x="8141438" y="3436177"/>
              <a:ext cx="1312724" cy="817400"/>
              <a:chOff x="76689" y="4170078"/>
              <a:chExt cx="2217420" cy="1303019"/>
            </a:xfrm>
          </p:grpSpPr>
          <p:sp>
            <p:nvSpPr>
              <p:cNvPr id="738" name="Rectangle 737">
                <a:extLst>
                  <a:ext uri="{FF2B5EF4-FFF2-40B4-BE49-F238E27FC236}">
                    <a16:creationId xmlns:a16="http://schemas.microsoft.com/office/drawing/2014/main" id="{95DB9A4B-2E43-486A-9461-97098299A77A}"/>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39" name="Picture 738">
                <a:extLst>
                  <a:ext uri="{FF2B5EF4-FFF2-40B4-BE49-F238E27FC236}">
                    <a16:creationId xmlns:a16="http://schemas.microsoft.com/office/drawing/2014/main" id="{6FC2B238-D5ED-447E-8D20-0192FE841DC6}"/>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758" name="Group 757">
              <a:extLst>
                <a:ext uri="{FF2B5EF4-FFF2-40B4-BE49-F238E27FC236}">
                  <a16:creationId xmlns:a16="http://schemas.microsoft.com/office/drawing/2014/main" id="{C2BA4EE0-1810-412B-9B4A-56C8DCA11C44}"/>
                </a:ext>
              </a:extLst>
            </p:cNvPr>
            <p:cNvGrpSpPr/>
            <p:nvPr userDrawn="1"/>
          </p:nvGrpSpPr>
          <p:grpSpPr>
            <a:xfrm>
              <a:off x="9489769" y="3436177"/>
              <a:ext cx="1312724" cy="817400"/>
              <a:chOff x="-624840" y="2767324"/>
              <a:chExt cx="2217420" cy="1303019"/>
            </a:xfrm>
          </p:grpSpPr>
          <p:sp>
            <p:nvSpPr>
              <p:cNvPr id="759" name="Rectangle 758">
                <a:extLst>
                  <a:ext uri="{FF2B5EF4-FFF2-40B4-BE49-F238E27FC236}">
                    <a16:creationId xmlns:a16="http://schemas.microsoft.com/office/drawing/2014/main" id="{440623BC-2A7D-4CEF-98C0-89AEC03CE71B}"/>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60" name="Picture 759">
                <a:extLst>
                  <a:ext uri="{FF2B5EF4-FFF2-40B4-BE49-F238E27FC236}">
                    <a16:creationId xmlns:a16="http://schemas.microsoft.com/office/drawing/2014/main" id="{31166857-65AA-40F8-92D4-972405737946}"/>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780" name="Rectangle 779">
              <a:extLst>
                <a:ext uri="{FF2B5EF4-FFF2-40B4-BE49-F238E27FC236}">
                  <a16:creationId xmlns:a16="http://schemas.microsoft.com/office/drawing/2014/main" id="{192EABF2-7B32-4AFE-987B-46E7494E6A1E}"/>
                </a:ext>
              </a:extLst>
            </p:cNvPr>
            <p:cNvSpPr/>
            <p:nvPr userDrawn="1"/>
          </p:nvSpPr>
          <p:spPr>
            <a:xfrm>
              <a:off x="10838098" y="3436177"/>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93" name="Group 792">
            <a:extLst>
              <a:ext uri="{FF2B5EF4-FFF2-40B4-BE49-F238E27FC236}">
                <a16:creationId xmlns:a16="http://schemas.microsoft.com/office/drawing/2014/main" id="{32014CC5-A6EF-46AC-8012-48089736713A}"/>
              </a:ext>
            </a:extLst>
          </p:cNvPr>
          <p:cNvGrpSpPr/>
          <p:nvPr userDrawn="1"/>
        </p:nvGrpSpPr>
        <p:grpSpPr>
          <a:xfrm>
            <a:off x="49847" y="4287329"/>
            <a:ext cx="12100975" cy="817400"/>
            <a:chOff x="49847" y="4283264"/>
            <a:chExt cx="12100975" cy="817400"/>
          </a:xfrm>
        </p:grpSpPr>
        <p:grpSp>
          <p:nvGrpSpPr>
            <p:cNvPr id="601" name="Group 600">
              <a:extLst>
                <a:ext uri="{FF2B5EF4-FFF2-40B4-BE49-F238E27FC236}">
                  <a16:creationId xmlns:a16="http://schemas.microsoft.com/office/drawing/2014/main" id="{44B1DDD1-8DCA-41EF-92B5-8DEC49564ECA}"/>
                </a:ext>
              </a:extLst>
            </p:cNvPr>
            <p:cNvGrpSpPr/>
            <p:nvPr userDrawn="1"/>
          </p:nvGrpSpPr>
          <p:grpSpPr>
            <a:xfrm>
              <a:off x="49847" y="4283264"/>
              <a:ext cx="1312724" cy="817400"/>
              <a:chOff x="53340" y="29405"/>
              <a:chExt cx="2217420" cy="1303019"/>
            </a:xfrm>
          </p:grpSpPr>
          <p:sp>
            <p:nvSpPr>
              <p:cNvPr id="602" name="Rectangle 601">
                <a:extLst>
                  <a:ext uri="{FF2B5EF4-FFF2-40B4-BE49-F238E27FC236}">
                    <a16:creationId xmlns:a16="http://schemas.microsoft.com/office/drawing/2014/main" id="{781CE68E-468C-4009-B32F-EF2C5A16B17E}"/>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03" name="Picture 602">
                <a:extLst>
                  <a:ext uri="{FF2B5EF4-FFF2-40B4-BE49-F238E27FC236}">
                    <a16:creationId xmlns:a16="http://schemas.microsoft.com/office/drawing/2014/main" id="{F2F2D489-53A6-4084-A095-2C95208FD9B8}"/>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629" name="Group 628">
              <a:extLst>
                <a:ext uri="{FF2B5EF4-FFF2-40B4-BE49-F238E27FC236}">
                  <a16:creationId xmlns:a16="http://schemas.microsoft.com/office/drawing/2014/main" id="{2E9EFE03-B29C-4411-8314-1E6BAD5D1134}"/>
                </a:ext>
              </a:extLst>
            </p:cNvPr>
            <p:cNvGrpSpPr/>
            <p:nvPr userDrawn="1"/>
          </p:nvGrpSpPr>
          <p:grpSpPr>
            <a:xfrm>
              <a:off x="1398378" y="4283264"/>
              <a:ext cx="1312724" cy="817400"/>
              <a:chOff x="76689" y="5554981"/>
              <a:chExt cx="2217420" cy="1303019"/>
            </a:xfrm>
          </p:grpSpPr>
          <p:sp>
            <p:nvSpPr>
              <p:cNvPr id="630" name="Rectangle 629">
                <a:extLst>
                  <a:ext uri="{FF2B5EF4-FFF2-40B4-BE49-F238E27FC236}">
                    <a16:creationId xmlns:a16="http://schemas.microsoft.com/office/drawing/2014/main" id="{731C13EA-2FB1-46EE-A765-F08B37D72659}"/>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31" name="Picture 630" descr="AMD-Radeon.png">
                <a:extLst>
                  <a:ext uri="{FF2B5EF4-FFF2-40B4-BE49-F238E27FC236}">
                    <a16:creationId xmlns:a16="http://schemas.microsoft.com/office/drawing/2014/main" id="{A13F36F8-18DB-4EAC-B16B-E32C0EA4B71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650" name="Group 649">
              <a:extLst>
                <a:ext uri="{FF2B5EF4-FFF2-40B4-BE49-F238E27FC236}">
                  <a16:creationId xmlns:a16="http://schemas.microsoft.com/office/drawing/2014/main" id="{9E8296A9-7100-4CE0-9B5D-FF0B1C9E4BFF}"/>
                </a:ext>
              </a:extLst>
            </p:cNvPr>
            <p:cNvGrpSpPr/>
            <p:nvPr userDrawn="1"/>
          </p:nvGrpSpPr>
          <p:grpSpPr>
            <a:xfrm>
              <a:off x="2746909" y="4283264"/>
              <a:ext cx="1312724" cy="817400"/>
              <a:chOff x="76689" y="4170078"/>
              <a:chExt cx="2217420" cy="1303019"/>
            </a:xfrm>
          </p:grpSpPr>
          <p:sp>
            <p:nvSpPr>
              <p:cNvPr id="651" name="Rectangle 650">
                <a:extLst>
                  <a:ext uri="{FF2B5EF4-FFF2-40B4-BE49-F238E27FC236}">
                    <a16:creationId xmlns:a16="http://schemas.microsoft.com/office/drawing/2014/main" id="{BAE76CE6-7B1B-442F-95DB-3A2C29BA6E22}"/>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52" name="Picture 651">
                <a:extLst>
                  <a:ext uri="{FF2B5EF4-FFF2-40B4-BE49-F238E27FC236}">
                    <a16:creationId xmlns:a16="http://schemas.microsoft.com/office/drawing/2014/main" id="{C51887B7-CB6B-4C03-B0CB-90BCF5107532}"/>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671" name="Group 670">
              <a:extLst>
                <a:ext uri="{FF2B5EF4-FFF2-40B4-BE49-F238E27FC236}">
                  <a16:creationId xmlns:a16="http://schemas.microsoft.com/office/drawing/2014/main" id="{67DA43FA-54C5-4D33-93A6-B2E06AE5FCE2}"/>
                </a:ext>
              </a:extLst>
            </p:cNvPr>
            <p:cNvGrpSpPr/>
            <p:nvPr userDrawn="1"/>
          </p:nvGrpSpPr>
          <p:grpSpPr>
            <a:xfrm>
              <a:off x="4095440" y="4283264"/>
              <a:ext cx="1312724" cy="817400"/>
              <a:chOff x="-624840" y="2767324"/>
              <a:chExt cx="2217420" cy="1303019"/>
            </a:xfrm>
          </p:grpSpPr>
          <p:sp>
            <p:nvSpPr>
              <p:cNvPr id="672" name="Rectangle 671">
                <a:extLst>
                  <a:ext uri="{FF2B5EF4-FFF2-40B4-BE49-F238E27FC236}">
                    <a16:creationId xmlns:a16="http://schemas.microsoft.com/office/drawing/2014/main" id="{5FFCD0FF-35B3-4DA4-B0DF-AAC98B1698FD}"/>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73" name="Picture 672">
                <a:extLst>
                  <a:ext uri="{FF2B5EF4-FFF2-40B4-BE49-F238E27FC236}">
                    <a16:creationId xmlns:a16="http://schemas.microsoft.com/office/drawing/2014/main" id="{29D889D7-EBEE-4AF2-88DD-081B0F92643D}"/>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705" name="Rectangle 704">
              <a:extLst>
                <a:ext uri="{FF2B5EF4-FFF2-40B4-BE49-F238E27FC236}">
                  <a16:creationId xmlns:a16="http://schemas.microsoft.com/office/drawing/2014/main" id="{94990F30-63E3-4171-A2D6-DD99B5E3CC5E}"/>
                </a:ext>
              </a:extLst>
            </p:cNvPr>
            <p:cNvSpPr/>
            <p:nvPr userDrawn="1"/>
          </p:nvSpPr>
          <p:spPr>
            <a:xfrm>
              <a:off x="5443971" y="4283264"/>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19" name="Group 718">
              <a:extLst>
                <a:ext uri="{FF2B5EF4-FFF2-40B4-BE49-F238E27FC236}">
                  <a16:creationId xmlns:a16="http://schemas.microsoft.com/office/drawing/2014/main" id="{6B55899C-F67A-4DF8-8D29-86395A8B769A}"/>
                </a:ext>
              </a:extLst>
            </p:cNvPr>
            <p:cNvGrpSpPr/>
            <p:nvPr userDrawn="1"/>
          </p:nvGrpSpPr>
          <p:grpSpPr>
            <a:xfrm>
              <a:off x="6792502" y="4283264"/>
              <a:ext cx="1312724" cy="817400"/>
              <a:chOff x="53340" y="29405"/>
              <a:chExt cx="2217420" cy="1303019"/>
            </a:xfrm>
          </p:grpSpPr>
          <p:sp>
            <p:nvSpPr>
              <p:cNvPr id="720" name="Rectangle 719">
                <a:extLst>
                  <a:ext uri="{FF2B5EF4-FFF2-40B4-BE49-F238E27FC236}">
                    <a16:creationId xmlns:a16="http://schemas.microsoft.com/office/drawing/2014/main" id="{1740F780-01F8-422E-9A3A-1C495547CF92}"/>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21" name="Picture 720">
                <a:extLst>
                  <a:ext uri="{FF2B5EF4-FFF2-40B4-BE49-F238E27FC236}">
                    <a16:creationId xmlns:a16="http://schemas.microsoft.com/office/drawing/2014/main" id="{D14127CA-F8AC-4251-93C5-CAD8FA4892A4}"/>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740" name="Group 739">
              <a:extLst>
                <a:ext uri="{FF2B5EF4-FFF2-40B4-BE49-F238E27FC236}">
                  <a16:creationId xmlns:a16="http://schemas.microsoft.com/office/drawing/2014/main" id="{0E73E036-5540-4E5F-BCA9-69AD7206ECE3}"/>
                </a:ext>
              </a:extLst>
            </p:cNvPr>
            <p:cNvGrpSpPr/>
            <p:nvPr userDrawn="1"/>
          </p:nvGrpSpPr>
          <p:grpSpPr>
            <a:xfrm>
              <a:off x="8141033" y="4283264"/>
              <a:ext cx="1312724" cy="817400"/>
              <a:chOff x="76689" y="5554981"/>
              <a:chExt cx="2217420" cy="1303019"/>
            </a:xfrm>
          </p:grpSpPr>
          <p:sp>
            <p:nvSpPr>
              <p:cNvPr id="741" name="Rectangle 740">
                <a:extLst>
                  <a:ext uri="{FF2B5EF4-FFF2-40B4-BE49-F238E27FC236}">
                    <a16:creationId xmlns:a16="http://schemas.microsoft.com/office/drawing/2014/main" id="{1FEFC709-5DB6-46BB-A1E5-F53A1766271F}"/>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42" name="Picture 741" descr="AMD-Radeon.png">
                <a:extLst>
                  <a:ext uri="{FF2B5EF4-FFF2-40B4-BE49-F238E27FC236}">
                    <a16:creationId xmlns:a16="http://schemas.microsoft.com/office/drawing/2014/main" id="{6AC634AC-E2E7-4454-81F6-AB871C56AE7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761" name="Group 760">
              <a:extLst>
                <a:ext uri="{FF2B5EF4-FFF2-40B4-BE49-F238E27FC236}">
                  <a16:creationId xmlns:a16="http://schemas.microsoft.com/office/drawing/2014/main" id="{15D857BC-6B3D-495A-BE17-98435683FEBA}"/>
                </a:ext>
              </a:extLst>
            </p:cNvPr>
            <p:cNvGrpSpPr/>
            <p:nvPr userDrawn="1"/>
          </p:nvGrpSpPr>
          <p:grpSpPr>
            <a:xfrm>
              <a:off x="9489564" y="4283264"/>
              <a:ext cx="1312724" cy="817400"/>
              <a:chOff x="76689" y="4170078"/>
              <a:chExt cx="2217420" cy="1303019"/>
            </a:xfrm>
          </p:grpSpPr>
          <p:sp>
            <p:nvSpPr>
              <p:cNvPr id="762" name="Rectangle 761">
                <a:extLst>
                  <a:ext uri="{FF2B5EF4-FFF2-40B4-BE49-F238E27FC236}">
                    <a16:creationId xmlns:a16="http://schemas.microsoft.com/office/drawing/2014/main" id="{D883589B-D5A9-419E-B725-A1EEA2AA8D4C}"/>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63" name="Picture 762">
                <a:extLst>
                  <a:ext uri="{FF2B5EF4-FFF2-40B4-BE49-F238E27FC236}">
                    <a16:creationId xmlns:a16="http://schemas.microsoft.com/office/drawing/2014/main" id="{7CF649B2-24CB-48D8-8575-98384FA09C45}"/>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782" name="Group 781">
              <a:extLst>
                <a:ext uri="{FF2B5EF4-FFF2-40B4-BE49-F238E27FC236}">
                  <a16:creationId xmlns:a16="http://schemas.microsoft.com/office/drawing/2014/main" id="{64439733-6E96-49DF-8024-F9FEC19A5984}"/>
                </a:ext>
              </a:extLst>
            </p:cNvPr>
            <p:cNvGrpSpPr/>
            <p:nvPr userDrawn="1"/>
          </p:nvGrpSpPr>
          <p:grpSpPr>
            <a:xfrm>
              <a:off x="10838098" y="4283264"/>
              <a:ext cx="1312724" cy="817400"/>
              <a:chOff x="-624840" y="2767324"/>
              <a:chExt cx="2217420" cy="1303019"/>
            </a:xfrm>
          </p:grpSpPr>
          <p:sp>
            <p:nvSpPr>
              <p:cNvPr id="783" name="Rectangle 782">
                <a:extLst>
                  <a:ext uri="{FF2B5EF4-FFF2-40B4-BE49-F238E27FC236}">
                    <a16:creationId xmlns:a16="http://schemas.microsoft.com/office/drawing/2014/main" id="{57823503-2F0C-46E7-AA07-0B521B182F39}"/>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84" name="Picture 783">
                <a:extLst>
                  <a:ext uri="{FF2B5EF4-FFF2-40B4-BE49-F238E27FC236}">
                    <a16:creationId xmlns:a16="http://schemas.microsoft.com/office/drawing/2014/main" id="{2E6FD8AA-C1FE-480C-B92C-C54517F4934B}"/>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grpSp>
      <p:grpSp>
        <p:nvGrpSpPr>
          <p:cNvPr id="792" name="Group 791">
            <a:extLst>
              <a:ext uri="{FF2B5EF4-FFF2-40B4-BE49-F238E27FC236}">
                <a16:creationId xmlns:a16="http://schemas.microsoft.com/office/drawing/2014/main" id="{AE39D1CC-C0E5-4F81-B521-2828BAB5B8F9}"/>
              </a:ext>
            </a:extLst>
          </p:cNvPr>
          <p:cNvGrpSpPr/>
          <p:nvPr userDrawn="1"/>
        </p:nvGrpSpPr>
        <p:grpSpPr>
          <a:xfrm>
            <a:off x="51452" y="5133438"/>
            <a:ext cx="12099370" cy="817400"/>
            <a:chOff x="51452" y="5132312"/>
            <a:chExt cx="12099370" cy="817400"/>
          </a:xfrm>
        </p:grpSpPr>
        <p:sp>
          <p:nvSpPr>
            <p:cNvPr id="618" name="Rectangle 617">
              <a:extLst>
                <a:ext uri="{FF2B5EF4-FFF2-40B4-BE49-F238E27FC236}">
                  <a16:creationId xmlns:a16="http://schemas.microsoft.com/office/drawing/2014/main" id="{C4FCCCB2-0E20-4B1F-8286-26F5B36D97CC}"/>
                </a:ext>
              </a:extLst>
            </p:cNvPr>
            <p:cNvSpPr/>
            <p:nvPr userDrawn="1"/>
          </p:nvSpPr>
          <p:spPr>
            <a:xfrm>
              <a:off x="51452" y="5132312"/>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35" name="Group 634">
              <a:extLst>
                <a:ext uri="{FF2B5EF4-FFF2-40B4-BE49-F238E27FC236}">
                  <a16:creationId xmlns:a16="http://schemas.microsoft.com/office/drawing/2014/main" id="{DAAB9965-A490-4BB4-8D7D-156B7F4173C3}"/>
                </a:ext>
              </a:extLst>
            </p:cNvPr>
            <p:cNvGrpSpPr/>
            <p:nvPr userDrawn="1"/>
          </p:nvGrpSpPr>
          <p:grpSpPr>
            <a:xfrm>
              <a:off x="1399783" y="5132312"/>
              <a:ext cx="1312724" cy="817400"/>
              <a:chOff x="53340" y="29405"/>
              <a:chExt cx="2217420" cy="1303019"/>
            </a:xfrm>
          </p:grpSpPr>
          <p:sp>
            <p:nvSpPr>
              <p:cNvPr id="636" name="Rectangle 635">
                <a:extLst>
                  <a:ext uri="{FF2B5EF4-FFF2-40B4-BE49-F238E27FC236}">
                    <a16:creationId xmlns:a16="http://schemas.microsoft.com/office/drawing/2014/main" id="{0393900F-7627-4D68-A6D2-B466E481E2AE}"/>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37" name="Picture 636">
                <a:extLst>
                  <a:ext uri="{FF2B5EF4-FFF2-40B4-BE49-F238E27FC236}">
                    <a16:creationId xmlns:a16="http://schemas.microsoft.com/office/drawing/2014/main" id="{DB4691D4-29C5-40FF-83A3-449332214694}"/>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653" name="Group 652">
              <a:extLst>
                <a:ext uri="{FF2B5EF4-FFF2-40B4-BE49-F238E27FC236}">
                  <a16:creationId xmlns:a16="http://schemas.microsoft.com/office/drawing/2014/main" id="{AF188687-7EF2-4E7F-B7B9-93999FE54119}"/>
                </a:ext>
              </a:extLst>
            </p:cNvPr>
            <p:cNvGrpSpPr/>
            <p:nvPr userDrawn="1"/>
          </p:nvGrpSpPr>
          <p:grpSpPr>
            <a:xfrm>
              <a:off x="2748114" y="5132312"/>
              <a:ext cx="1312724" cy="817400"/>
              <a:chOff x="76689" y="5554981"/>
              <a:chExt cx="2217420" cy="1303019"/>
            </a:xfrm>
          </p:grpSpPr>
          <p:sp>
            <p:nvSpPr>
              <p:cNvPr id="654" name="Rectangle 653">
                <a:extLst>
                  <a:ext uri="{FF2B5EF4-FFF2-40B4-BE49-F238E27FC236}">
                    <a16:creationId xmlns:a16="http://schemas.microsoft.com/office/drawing/2014/main" id="{BA42E327-F5C9-43EA-B2E3-AB771B11C479}"/>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55" name="Picture 654" descr="AMD-Radeon.png">
                <a:extLst>
                  <a:ext uri="{FF2B5EF4-FFF2-40B4-BE49-F238E27FC236}">
                    <a16:creationId xmlns:a16="http://schemas.microsoft.com/office/drawing/2014/main" id="{AB9DFBB2-5B7C-4D76-A2FB-F7640819245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674" name="Group 673">
              <a:extLst>
                <a:ext uri="{FF2B5EF4-FFF2-40B4-BE49-F238E27FC236}">
                  <a16:creationId xmlns:a16="http://schemas.microsoft.com/office/drawing/2014/main" id="{6CDBDDE0-E697-4143-BCCF-8E0EE589D08C}"/>
                </a:ext>
              </a:extLst>
            </p:cNvPr>
            <p:cNvGrpSpPr/>
            <p:nvPr userDrawn="1"/>
          </p:nvGrpSpPr>
          <p:grpSpPr>
            <a:xfrm>
              <a:off x="4096445" y="5132312"/>
              <a:ext cx="1312724" cy="817400"/>
              <a:chOff x="76689" y="4170078"/>
              <a:chExt cx="2217420" cy="1303019"/>
            </a:xfrm>
          </p:grpSpPr>
          <p:sp>
            <p:nvSpPr>
              <p:cNvPr id="675" name="Rectangle 674">
                <a:extLst>
                  <a:ext uri="{FF2B5EF4-FFF2-40B4-BE49-F238E27FC236}">
                    <a16:creationId xmlns:a16="http://schemas.microsoft.com/office/drawing/2014/main" id="{8449ECC6-6CD7-48A1-AD7F-1673327CB012}"/>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76" name="Picture 675">
                <a:extLst>
                  <a:ext uri="{FF2B5EF4-FFF2-40B4-BE49-F238E27FC236}">
                    <a16:creationId xmlns:a16="http://schemas.microsoft.com/office/drawing/2014/main" id="{2BB11529-71C1-4076-8AE6-2F72C9DBC538}"/>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698" name="Group 697">
              <a:extLst>
                <a:ext uri="{FF2B5EF4-FFF2-40B4-BE49-F238E27FC236}">
                  <a16:creationId xmlns:a16="http://schemas.microsoft.com/office/drawing/2014/main" id="{FDFB6423-506E-4323-B64E-C8A5AC208849}"/>
                </a:ext>
              </a:extLst>
            </p:cNvPr>
            <p:cNvGrpSpPr/>
            <p:nvPr userDrawn="1"/>
          </p:nvGrpSpPr>
          <p:grpSpPr>
            <a:xfrm>
              <a:off x="5444776" y="5132312"/>
              <a:ext cx="1312724" cy="817400"/>
              <a:chOff x="-624840" y="2767324"/>
              <a:chExt cx="2217420" cy="1303019"/>
            </a:xfrm>
          </p:grpSpPr>
          <p:sp>
            <p:nvSpPr>
              <p:cNvPr id="699" name="Rectangle 698">
                <a:extLst>
                  <a:ext uri="{FF2B5EF4-FFF2-40B4-BE49-F238E27FC236}">
                    <a16:creationId xmlns:a16="http://schemas.microsoft.com/office/drawing/2014/main" id="{8BB44090-93F6-43B2-9534-F12B3093E912}"/>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00" name="Picture 699">
                <a:extLst>
                  <a:ext uri="{FF2B5EF4-FFF2-40B4-BE49-F238E27FC236}">
                    <a16:creationId xmlns:a16="http://schemas.microsoft.com/office/drawing/2014/main" id="{B9B785E5-30BA-4574-BC82-5956550D9B4D}"/>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726" name="Rectangle 725">
              <a:extLst>
                <a:ext uri="{FF2B5EF4-FFF2-40B4-BE49-F238E27FC236}">
                  <a16:creationId xmlns:a16="http://schemas.microsoft.com/office/drawing/2014/main" id="{48E45274-FECE-4E67-9602-623E2252D717}"/>
                </a:ext>
              </a:extLst>
            </p:cNvPr>
            <p:cNvSpPr/>
            <p:nvPr userDrawn="1"/>
          </p:nvSpPr>
          <p:spPr>
            <a:xfrm>
              <a:off x="6793107" y="5132312"/>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43" name="Group 742">
              <a:extLst>
                <a:ext uri="{FF2B5EF4-FFF2-40B4-BE49-F238E27FC236}">
                  <a16:creationId xmlns:a16="http://schemas.microsoft.com/office/drawing/2014/main" id="{96C82D31-8C76-4FAC-9A9B-DD98C1520709}"/>
                </a:ext>
              </a:extLst>
            </p:cNvPr>
            <p:cNvGrpSpPr/>
            <p:nvPr userDrawn="1"/>
          </p:nvGrpSpPr>
          <p:grpSpPr>
            <a:xfrm>
              <a:off x="8141438" y="5132312"/>
              <a:ext cx="1312724" cy="817400"/>
              <a:chOff x="53340" y="29405"/>
              <a:chExt cx="2217420" cy="1303019"/>
            </a:xfrm>
          </p:grpSpPr>
          <p:sp>
            <p:nvSpPr>
              <p:cNvPr id="744" name="Rectangle 743">
                <a:extLst>
                  <a:ext uri="{FF2B5EF4-FFF2-40B4-BE49-F238E27FC236}">
                    <a16:creationId xmlns:a16="http://schemas.microsoft.com/office/drawing/2014/main" id="{A4E371F2-CE2F-47FF-BDE0-ED9BA6337F67}"/>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45" name="Picture 744">
                <a:extLst>
                  <a:ext uri="{FF2B5EF4-FFF2-40B4-BE49-F238E27FC236}">
                    <a16:creationId xmlns:a16="http://schemas.microsoft.com/office/drawing/2014/main" id="{7EA56267-EF2C-4E32-94EB-B87AB85C76FA}"/>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764" name="Group 763">
              <a:extLst>
                <a:ext uri="{FF2B5EF4-FFF2-40B4-BE49-F238E27FC236}">
                  <a16:creationId xmlns:a16="http://schemas.microsoft.com/office/drawing/2014/main" id="{AC4B6049-096F-4914-9B5B-24F97D37E9F8}"/>
                </a:ext>
              </a:extLst>
            </p:cNvPr>
            <p:cNvGrpSpPr/>
            <p:nvPr userDrawn="1"/>
          </p:nvGrpSpPr>
          <p:grpSpPr>
            <a:xfrm>
              <a:off x="9489769" y="5132312"/>
              <a:ext cx="1312724" cy="817400"/>
              <a:chOff x="76689" y="5554981"/>
              <a:chExt cx="2217420" cy="1303019"/>
            </a:xfrm>
          </p:grpSpPr>
          <p:sp>
            <p:nvSpPr>
              <p:cNvPr id="765" name="Rectangle 764">
                <a:extLst>
                  <a:ext uri="{FF2B5EF4-FFF2-40B4-BE49-F238E27FC236}">
                    <a16:creationId xmlns:a16="http://schemas.microsoft.com/office/drawing/2014/main" id="{354480AF-1BF8-4825-899E-6353394B45B6}"/>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66" name="Picture 765" descr="AMD-Radeon.png">
                <a:extLst>
                  <a:ext uri="{FF2B5EF4-FFF2-40B4-BE49-F238E27FC236}">
                    <a16:creationId xmlns:a16="http://schemas.microsoft.com/office/drawing/2014/main" id="{3673C812-F97D-414F-86B0-BE1F7BF5A9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785" name="Group 784">
              <a:extLst>
                <a:ext uri="{FF2B5EF4-FFF2-40B4-BE49-F238E27FC236}">
                  <a16:creationId xmlns:a16="http://schemas.microsoft.com/office/drawing/2014/main" id="{3FF4415A-E89A-4EE4-8B1E-EADD329038DF}"/>
                </a:ext>
              </a:extLst>
            </p:cNvPr>
            <p:cNvGrpSpPr/>
            <p:nvPr userDrawn="1"/>
          </p:nvGrpSpPr>
          <p:grpSpPr>
            <a:xfrm>
              <a:off x="10838098" y="5132312"/>
              <a:ext cx="1312724" cy="817400"/>
              <a:chOff x="76689" y="4170078"/>
              <a:chExt cx="2217420" cy="1303019"/>
            </a:xfrm>
          </p:grpSpPr>
          <p:sp>
            <p:nvSpPr>
              <p:cNvPr id="786" name="Rectangle 785">
                <a:extLst>
                  <a:ext uri="{FF2B5EF4-FFF2-40B4-BE49-F238E27FC236}">
                    <a16:creationId xmlns:a16="http://schemas.microsoft.com/office/drawing/2014/main" id="{7966474B-1E93-436C-8A66-BF4018BB5D51}"/>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87" name="Picture 786">
                <a:extLst>
                  <a:ext uri="{FF2B5EF4-FFF2-40B4-BE49-F238E27FC236}">
                    <a16:creationId xmlns:a16="http://schemas.microsoft.com/office/drawing/2014/main" id="{2081B7D2-7549-47FE-B35C-BBA36D47DD2B}"/>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grpSp>
        <p:nvGrpSpPr>
          <p:cNvPr id="791" name="Group 790">
            <a:extLst>
              <a:ext uri="{FF2B5EF4-FFF2-40B4-BE49-F238E27FC236}">
                <a16:creationId xmlns:a16="http://schemas.microsoft.com/office/drawing/2014/main" id="{D550FE53-7B7D-43D5-B5C8-466637F97A39}"/>
              </a:ext>
            </a:extLst>
          </p:cNvPr>
          <p:cNvGrpSpPr/>
          <p:nvPr userDrawn="1"/>
        </p:nvGrpSpPr>
        <p:grpSpPr>
          <a:xfrm>
            <a:off x="49847" y="5979547"/>
            <a:ext cx="12100975" cy="817400"/>
            <a:chOff x="49847" y="5979547"/>
            <a:chExt cx="12100975" cy="817400"/>
          </a:xfrm>
        </p:grpSpPr>
        <p:grpSp>
          <p:nvGrpSpPr>
            <p:cNvPr id="604" name="Group 603">
              <a:extLst>
                <a:ext uri="{FF2B5EF4-FFF2-40B4-BE49-F238E27FC236}">
                  <a16:creationId xmlns:a16="http://schemas.microsoft.com/office/drawing/2014/main" id="{150697B4-D40E-49F3-B85A-D235C1FB137E}"/>
                </a:ext>
              </a:extLst>
            </p:cNvPr>
            <p:cNvGrpSpPr/>
            <p:nvPr userDrawn="1"/>
          </p:nvGrpSpPr>
          <p:grpSpPr>
            <a:xfrm>
              <a:off x="49847" y="5979547"/>
              <a:ext cx="1312724" cy="817400"/>
              <a:chOff x="-624840" y="2767324"/>
              <a:chExt cx="2217420" cy="1303019"/>
            </a:xfrm>
          </p:grpSpPr>
          <p:sp>
            <p:nvSpPr>
              <p:cNvPr id="605" name="Rectangle 604">
                <a:extLst>
                  <a:ext uri="{FF2B5EF4-FFF2-40B4-BE49-F238E27FC236}">
                    <a16:creationId xmlns:a16="http://schemas.microsoft.com/office/drawing/2014/main" id="{0E473365-0B65-455B-8D9A-C6BF4A3E29BA}"/>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06" name="Picture 605">
                <a:extLst>
                  <a:ext uri="{FF2B5EF4-FFF2-40B4-BE49-F238E27FC236}">
                    <a16:creationId xmlns:a16="http://schemas.microsoft.com/office/drawing/2014/main" id="{8303BE99-6A88-453A-8CB5-504AF3CCE7E9}"/>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639" name="Rectangle 638">
              <a:extLst>
                <a:ext uri="{FF2B5EF4-FFF2-40B4-BE49-F238E27FC236}">
                  <a16:creationId xmlns:a16="http://schemas.microsoft.com/office/drawing/2014/main" id="{EA2B793D-77EA-4160-9020-CF46B89C01E9}"/>
                </a:ext>
              </a:extLst>
            </p:cNvPr>
            <p:cNvSpPr/>
            <p:nvPr userDrawn="1"/>
          </p:nvSpPr>
          <p:spPr>
            <a:xfrm>
              <a:off x="1398378" y="5979547"/>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59" name="Group 658">
              <a:extLst>
                <a:ext uri="{FF2B5EF4-FFF2-40B4-BE49-F238E27FC236}">
                  <a16:creationId xmlns:a16="http://schemas.microsoft.com/office/drawing/2014/main" id="{AF03405E-3856-4DE6-934D-BC9A1FE8C495}"/>
                </a:ext>
              </a:extLst>
            </p:cNvPr>
            <p:cNvGrpSpPr/>
            <p:nvPr userDrawn="1"/>
          </p:nvGrpSpPr>
          <p:grpSpPr>
            <a:xfrm>
              <a:off x="2746909" y="5979547"/>
              <a:ext cx="1312724" cy="817400"/>
              <a:chOff x="53340" y="29405"/>
              <a:chExt cx="2217420" cy="1303019"/>
            </a:xfrm>
          </p:grpSpPr>
          <p:sp>
            <p:nvSpPr>
              <p:cNvPr id="660" name="Rectangle 659">
                <a:extLst>
                  <a:ext uri="{FF2B5EF4-FFF2-40B4-BE49-F238E27FC236}">
                    <a16:creationId xmlns:a16="http://schemas.microsoft.com/office/drawing/2014/main" id="{13E12C2E-5C9C-4B88-9928-FD5DC17410C9}"/>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61" name="Picture 660">
                <a:extLst>
                  <a:ext uri="{FF2B5EF4-FFF2-40B4-BE49-F238E27FC236}">
                    <a16:creationId xmlns:a16="http://schemas.microsoft.com/office/drawing/2014/main" id="{C7BAC4EA-1F18-45D9-AFA4-C7C1E24399E6}"/>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677" name="Group 676">
              <a:extLst>
                <a:ext uri="{FF2B5EF4-FFF2-40B4-BE49-F238E27FC236}">
                  <a16:creationId xmlns:a16="http://schemas.microsoft.com/office/drawing/2014/main" id="{C2BF509A-A525-45DB-BCE0-81F688CFC5E2}"/>
                </a:ext>
              </a:extLst>
            </p:cNvPr>
            <p:cNvGrpSpPr/>
            <p:nvPr userDrawn="1"/>
          </p:nvGrpSpPr>
          <p:grpSpPr>
            <a:xfrm>
              <a:off x="4095440" y="5979547"/>
              <a:ext cx="1312724" cy="817400"/>
              <a:chOff x="76689" y="5554981"/>
              <a:chExt cx="2217420" cy="1303019"/>
            </a:xfrm>
          </p:grpSpPr>
          <p:sp>
            <p:nvSpPr>
              <p:cNvPr id="678" name="Rectangle 677">
                <a:extLst>
                  <a:ext uri="{FF2B5EF4-FFF2-40B4-BE49-F238E27FC236}">
                    <a16:creationId xmlns:a16="http://schemas.microsoft.com/office/drawing/2014/main" id="{806650E8-C54E-4DF7-B8F8-1C996ACB403B}"/>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79" name="Picture 678" descr="AMD-Radeon.png">
                <a:extLst>
                  <a:ext uri="{FF2B5EF4-FFF2-40B4-BE49-F238E27FC236}">
                    <a16:creationId xmlns:a16="http://schemas.microsoft.com/office/drawing/2014/main" id="{4192641B-4893-4D2C-B450-24746D3C03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nvGrpSpPr>
            <p:cNvPr id="701" name="Group 700">
              <a:extLst>
                <a:ext uri="{FF2B5EF4-FFF2-40B4-BE49-F238E27FC236}">
                  <a16:creationId xmlns:a16="http://schemas.microsoft.com/office/drawing/2014/main" id="{0745E04E-7A19-4639-8CC9-0D8340B099BE}"/>
                </a:ext>
              </a:extLst>
            </p:cNvPr>
            <p:cNvGrpSpPr/>
            <p:nvPr userDrawn="1"/>
          </p:nvGrpSpPr>
          <p:grpSpPr>
            <a:xfrm>
              <a:off x="5443971" y="5979547"/>
              <a:ext cx="1312724" cy="817400"/>
              <a:chOff x="76689" y="4170078"/>
              <a:chExt cx="2217420" cy="1303019"/>
            </a:xfrm>
          </p:grpSpPr>
          <p:sp>
            <p:nvSpPr>
              <p:cNvPr id="702" name="Rectangle 701">
                <a:extLst>
                  <a:ext uri="{FF2B5EF4-FFF2-40B4-BE49-F238E27FC236}">
                    <a16:creationId xmlns:a16="http://schemas.microsoft.com/office/drawing/2014/main" id="{089936FA-D682-4D43-838B-23779C17CF97}"/>
                  </a:ext>
                </a:extLst>
              </p:cNvPr>
              <p:cNvSpPr/>
              <p:nvPr userDrawn="1"/>
            </p:nvSpPr>
            <p:spPr>
              <a:xfrm>
                <a:off x="76689" y="4170078"/>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03" name="Picture 702">
                <a:extLst>
                  <a:ext uri="{FF2B5EF4-FFF2-40B4-BE49-F238E27FC236}">
                    <a16:creationId xmlns:a16="http://schemas.microsoft.com/office/drawing/2014/main" id="{0CA81252-E0CD-44BF-BEC9-4C50D560025D}"/>
                  </a:ext>
                </a:extLst>
              </p:cNvPr>
              <p:cNvPicPr>
                <a:picLocks noChangeAspect="1"/>
              </p:cNvPicPr>
              <p:nvPr userDrawn="1"/>
            </p:nvPicPr>
            <p:blipFill rotWithShape="1">
              <a:blip r:embed="rId4"/>
              <a:srcRect b="23374"/>
              <a:stretch/>
            </p:blipFill>
            <p:spPr>
              <a:xfrm>
                <a:off x="290131" y="4256985"/>
                <a:ext cx="1743837" cy="1129203"/>
              </a:xfrm>
              <a:prstGeom prst="rect">
                <a:avLst/>
              </a:prstGeom>
            </p:spPr>
          </p:pic>
        </p:grpSp>
        <p:grpSp>
          <p:nvGrpSpPr>
            <p:cNvPr id="722" name="Group 721">
              <a:extLst>
                <a:ext uri="{FF2B5EF4-FFF2-40B4-BE49-F238E27FC236}">
                  <a16:creationId xmlns:a16="http://schemas.microsoft.com/office/drawing/2014/main" id="{FED3946D-6DCA-4930-9745-F71D3F737B47}"/>
                </a:ext>
              </a:extLst>
            </p:cNvPr>
            <p:cNvGrpSpPr/>
            <p:nvPr userDrawn="1"/>
          </p:nvGrpSpPr>
          <p:grpSpPr>
            <a:xfrm>
              <a:off x="6792502" y="5979547"/>
              <a:ext cx="1312724" cy="817400"/>
              <a:chOff x="-624840" y="2767324"/>
              <a:chExt cx="2217420" cy="1303019"/>
            </a:xfrm>
          </p:grpSpPr>
          <p:sp>
            <p:nvSpPr>
              <p:cNvPr id="723" name="Rectangle 722">
                <a:extLst>
                  <a:ext uri="{FF2B5EF4-FFF2-40B4-BE49-F238E27FC236}">
                    <a16:creationId xmlns:a16="http://schemas.microsoft.com/office/drawing/2014/main" id="{E3AF9FCE-298A-47DC-9E4F-C0946080F06C}"/>
                  </a:ext>
                </a:extLst>
              </p:cNvPr>
              <p:cNvSpPr/>
              <p:nvPr userDrawn="1"/>
            </p:nvSpPr>
            <p:spPr>
              <a:xfrm>
                <a:off x="-624840" y="2767324"/>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24" name="Picture 723">
                <a:extLst>
                  <a:ext uri="{FF2B5EF4-FFF2-40B4-BE49-F238E27FC236}">
                    <a16:creationId xmlns:a16="http://schemas.microsoft.com/office/drawing/2014/main" id="{65E9FC07-3097-488F-9764-0E998B5B627B}"/>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221" y="3210935"/>
                <a:ext cx="1743838" cy="418436"/>
              </a:xfrm>
              <a:prstGeom prst="rect">
                <a:avLst/>
              </a:prstGeom>
            </p:spPr>
          </p:pic>
        </p:grpSp>
        <p:sp>
          <p:nvSpPr>
            <p:cNvPr id="747" name="Rectangle 746">
              <a:extLst>
                <a:ext uri="{FF2B5EF4-FFF2-40B4-BE49-F238E27FC236}">
                  <a16:creationId xmlns:a16="http://schemas.microsoft.com/office/drawing/2014/main" id="{3FD94877-4DAF-4713-80D8-04A7C5AC4C63}"/>
                </a:ext>
              </a:extLst>
            </p:cNvPr>
            <p:cNvSpPr/>
            <p:nvPr userDrawn="1"/>
          </p:nvSpPr>
          <p:spPr>
            <a:xfrm>
              <a:off x="8141033" y="5979547"/>
              <a:ext cx="1312724" cy="81739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67" name="Group 766">
              <a:extLst>
                <a:ext uri="{FF2B5EF4-FFF2-40B4-BE49-F238E27FC236}">
                  <a16:creationId xmlns:a16="http://schemas.microsoft.com/office/drawing/2014/main" id="{C269CA17-BED9-4E3A-A000-292F55E672B2}"/>
                </a:ext>
              </a:extLst>
            </p:cNvPr>
            <p:cNvGrpSpPr/>
            <p:nvPr userDrawn="1"/>
          </p:nvGrpSpPr>
          <p:grpSpPr>
            <a:xfrm>
              <a:off x="9489564" y="5979547"/>
              <a:ext cx="1312724" cy="817400"/>
              <a:chOff x="53340" y="29405"/>
              <a:chExt cx="2217420" cy="1303019"/>
            </a:xfrm>
          </p:grpSpPr>
          <p:sp>
            <p:nvSpPr>
              <p:cNvPr id="768" name="Rectangle 767">
                <a:extLst>
                  <a:ext uri="{FF2B5EF4-FFF2-40B4-BE49-F238E27FC236}">
                    <a16:creationId xmlns:a16="http://schemas.microsoft.com/office/drawing/2014/main" id="{8F3FC537-318A-4535-852D-BB0E9D9D6CF3}"/>
                  </a:ext>
                </a:extLst>
              </p:cNvPr>
              <p:cNvSpPr/>
              <p:nvPr userDrawn="1"/>
            </p:nvSpPr>
            <p:spPr>
              <a:xfrm>
                <a:off x="53340" y="29405"/>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69" name="Picture 768">
                <a:extLst>
                  <a:ext uri="{FF2B5EF4-FFF2-40B4-BE49-F238E27FC236}">
                    <a16:creationId xmlns:a16="http://schemas.microsoft.com/office/drawing/2014/main" id="{0179751A-ADC3-4F3C-A6BE-51BDEFF8BF69}"/>
                  </a:ext>
                </a:extLst>
              </p:cNvPr>
              <p:cNvPicPr>
                <a:picLocks noChangeAspect="1"/>
              </p:cNvPicPr>
              <p:nvPr/>
            </p:nvPicPr>
            <p:blipFill rotWithShape="1">
              <a:blip r:embed="rId2"/>
              <a:srcRect b="-2325"/>
              <a:stretch/>
            </p:blipFill>
            <p:spPr>
              <a:xfrm>
                <a:off x="437594" y="124008"/>
                <a:ext cx="1380331" cy="1149319"/>
              </a:xfrm>
              <a:prstGeom prst="rect">
                <a:avLst/>
              </a:prstGeom>
            </p:spPr>
          </p:pic>
        </p:grpSp>
        <p:grpSp>
          <p:nvGrpSpPr>
            <p:cNvPr id="788" name="Group 787">
              <a:extLst>
                <a:ext uri="{FF2B5EF4-FFF2-40B4-BE49-F238E27FC236}">
                  <a16:creationId xmlns:a16="http://schemas.microsoft.com/office/drawing/2014/main" id="{957A20D1-2D14-451F-AA60-FA46CD5B609A}"/>
                </a:ext>
              </a:extLst>
            </p:cNvPr>
            <p:cNvGrpSpPr/>
            <p:nvPr userDrawn="1"/>
          </p:nvGrpSpPr>
          <p:grpSpPr>
            <a:xfrm>
              <a:off x="10838098" y="5979547"/>
              <a:ext cx="1312724" cy="817400"/>
              <a:chOff x="76689" y="5554981"/>
              <a:chExt cx="2217420" cy="1303019"/>
            </a:xfrm>
          </p:grpSpPr>
          <p:sp>
            <p:nvSpPr>
              <p:cNvPr id="789" name="Rectangle 788">
                <a:extLst>
                  <a:ext uri="{FF2B5EF4-FFF2-40B4-BE49-F238E27FC236}">
                    <a16:creationId xmlns:a16="http://schemas.microsoft.com/office/drawing/2014/main" id="{1BA679A2-D32F-4FC4-A55A-A520B43EA15F}"/>
                  </a:ext>
                </a:extLst>
              </p:cNvPr>
              <p:cNvSpPr/>
              <p:nvPr userDrawn="1"/>
            </p:nvSpPr>
            <p:spPr>
              <a:xfrm>
                <a:off x="76689" y="5554981"/>
                <a:ext cx="2217420" cy="13030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90" name="Picture 789" descr="AMD-Radeon.png">
                <a:extLst>
                  <a:ext uri="{FF2B5EF4-FFF2-40B4-BE49-F238E27FC236}">
                    <a16:creationId xmlns:a16="http://schemas.microsoft.com/office/drawing/2014/main" id="{A5B00CBA-7CC0-469E-880E-A587C994785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13480" y="6100939"/>
                <a:ext cx="1640503" cy="211101"/>
              </a:xfrm>
              <a:prstGeom prst="rect">
                <a:avLst/>
              </a:prstGeom>
            </p:spPr>
          </p:pic>
        </p:grpSp>
      </p:grpSp>
      <p:pic>
        <p:nvPicPr>
          <p:cNvPr id="3" name="Picture 2" descr="A picture containing drawing, clock&#10;&#10;Description automatically generated">
            <a:extLst>
              <a:ext uri="{FF2B5EF4-FFF2-40B4-BE49-F238E27FC236}">
                <a16:creationId xmlns:a16="http://schemas.microsoft.com/office/drawing/2014/main" id="{F8C18A5F-400F-445A-A6D5-148B717C8261}"/>
              </a:ext>
            </a:extLst>
          </p:cNvPr>
          <p:cNvPicPr>
            <a:picLocks noChangeAspect="1"/>
          </p:cNvPicPr>
          <p:nvPr userDrawn="1"/>
        </p:nvPicPr>
        <p:blipFill>
          <a:blip r:embed="rId7"/>
          <a:stretch>
            <a:fillRect/>
          </a:stretch>
        </p:blipFill>
        <p:spPr>
          <a:xfrm>
            <a:off x="163380" y="1162932"/>
            <a:ext cx="1098488" cy="313777"/>
          </a:xfrm>
          <a:prstGeom prst="rect">
            <a:avLst/>
          </a:prstGeom>
        </p:spPr>
      </p:pic>
      <p:pic>
        <p:nvPicPr>
          <p:cNvPr id="227" name="Picture 226" descr="A picture containing drawing, clock&#10;&#10;Description automatically generated">
            <a:extLst>
              <a:ext uri="{FF2B5EF4-FFF2-40B4-BE49-F238E27FC236}">
                <a16:creationId xmlns:a16="http://schemas.microsoft.com/office/drawing/2014/main" id="{B5379F4B-4486-4B89-AE18-F87FC4FA4A72}"/>
              </a:ext>
            </a:extLst>
          </p:cNvPr>
          <p:cNvPicPr>
            <a:picLocks noChangeAspect="1"/>
          </p:cNvPicPr>
          <p:nvPr userDrawn="1"/>
        </p:nvPicPr>
        <p:blipFill>
          <a:blip r:embed="rId7"/>
          <a:stretch>
            <a:fillRect/>
          </a:stretch>
        </p:blipFill>
        <p:spPr>
          <a:xfrm>
            <a:off x="147290" y="5385248"/>
            <a:ext cx="1098488" cy="313777"/>
          </a:xfrm>
          <a:prstGeom prst="rect">
            <a:avLst/>
          </a:prstGeom>
        </p:spPr>
      </p:pic>
      <p:pic>
        <p:nvPicPr>
          <p:cNvPr id="228" name="Picture 227" descr="A picture containing drawing, clock&#10;&#10;Description automatically generated">
            <a:extLst>
              <a:ext uri="{FF2B5EF4-FFF2-40B4-BE49-F238E27FC236}">
                <a16:creationId xmlns:a16="http://schemas.microsoft.com/office/drawing/2014/main" id="{2D4E0CBA-7310-4844-9BA8-D2C6C2E3E495}"/>
              </a:ext>
            </a:extLst>
          </p:cNvPr>
          <p:cNvPicPr>
            <a:picLocks noChangeAspect="1"/>
          </p:cNvPicPr>
          <p:nvPr userDrawn="1"/>
        </p:nvPicPr>
        <p:blipFill>
          <a:blip r:embed="rId7"/>
          <a:stretch>
            <a:fillRect/>
          </a:stretch>
        </p:blipFill>
        <p:spPr>
          <a:xfrm>
            <a:off x="1486600" y="1985304"/>
            <a:ext cx="1098488" cy="313777"/>
          </a:xfrm>
          <a:prstGeom prst="rect">
            <a:avLst/>
          </a:prstGeom>
        </p:spPr>
      </p:pic>
      <p:pic>
        <p:nvPicPr>
          <p:cNvPr id="229" name="Picture 228" descr="A picture containing drawing, clock&#10;&#10;Description automatically generated">
            <a:extLst>
              <a:ext uri="{FF2B5EF4-FFF2-40B4-BE49-F238E27FC236}">
                <a16:creationId xmlns:a16="http://schemas.microsoft.com/office/drawing/2014/main" id="{5FB2DBF1-7727-4116-9459-94D0C1686417}"/>
              </a:ext>
            </a:extLst>
          </p:cNvPr>
          <p:cNvPicPr>
            <a:picLocks noChangeAspect="1"/>
          </p:cNvPicPr>
          <p:nvPr userDrawn="1"/>
        </p:nvPicPr>
        <p:blipFill>
          <a:blip r:embed="rId7"/>
          <a:stretch>
            <a:fillRect/>
          </a:stretch>
        </p:blipFill>
        <p:spPr>
          <a:xfrm>
            <a:off x="1512876" y="6231357"/>
            <a:ext cx="1098488" cy="313777"/>
          </a:xfrm>
          <a:prstGeom prst="rect">
            <a:avLst/>
          </a:prstGeom>
        </p:spPr>
      </p:pic>
      <p:pic>
        <p:nvPicPr>
          <p:cNvPr id="230" name="Picture 229" descr="A picture containing drawing, clock&#10;&#10;Description automatically generated">
            <a:extLst>
              <a:ext uri="{FF2B5EF4-FFF2-40B4-BE49-F238E27FC236}">
                <a16:creationId xmlns:a16="http://schemas.microsoft.com/office/drawing/2014/main" id="{5A7E31B2-0DD9-436F-B8FE-F545E0CCDC64}"/>
              </a:ext>
            </a:extLst>
          </p:cNvPr>
          <p:cNvPicPr>
            <a:picLocks noChangeAspect="1"/>
          </p:cNvPicPr>
          <p:nvPr userDrawn="1"/>
        </p:nvPicPr>
        <p:blipFill>
          <a:blip r:embed="rId7"/>
          <a:stretch>
            <a:fillRect/>
          </a:stretch>
        </p:blipFill>
        <p:spPr>
          <a:xfrm>
            <a:off x="2860040" y="2831413"/>
            <a:ext cx="1098488" cy="313777"/>
          </a:xfrm>
          <a:prstGeom prst="rect">
            <a:avLst/>
          </a:prstGeom>
        </p:spPr>
      </p:pic>
      <p:pic>
        <p:nvPicPr>
          <p:cNvPr id="231" name="Picture 230" descr="A picture containing drawing, clock&#10;&#10;Description automatically generated">
            <a:extLst>
              <a:ext uri="{FF2B5EF4-FFF2-40B4-BE49-F238E27FC236}">
                <a16:creationId xmlns:a16="http://schemas.microsoft.com/office/drawing/2014/main" id="{2FED102E-5D9B-4AB2-AC52-76A3CF8781C7}"/>
              </a:ext>
            </a:extLst>
          </p:cNvPr>
          <p:cNvPicPr>
            <a:picLocks noChangeAspect="1"/>
          </p:cNvPicPr>
          <p:nvPr userDrawn="1"/>
        </p:nvPicPr>
        <p:blipFill>
          <a:blip r:embed="rId7"/>
          <a:stretch>
            <a:fillRect/>
          </a:stretch>
        </p:blipFill>
        <p:spPr>
          <a:xfrm>
            <a:off x="4206058" y="3685366"/>
            <a:ext cx="1098488" cy="313777"/>
          </a:xfrm>
          <a:prstGeom prst="rect">
            <a:avLst/>
          </a:prstGeom>
        </p:spPr>
      </p:pic>
      <p:pic>
        <p:nvPicPr>
          <p:cNvPr id="232" name="Picture 231" descr="A picture containing drawing, clock&#10;&#10;Description automatically generated">
            <a:extLst>
              <a:ext uri="{FF2B5EF4-FFF2-40B4-BE49-F238E27FC236}">
                <a16:creationId xmlns:a16="http://schemas.microsoft.com/office/drawing/2014/main" id="{AF0D6224-CC85-4898-9163-A1E6E6ED6844}"/>
              </a:ext>
            </a:extLst>
          </p:cNvPr>
          <p:cNvPicPr>
            <a:picLocks noChangeAspect="1"/>
          </p:cNvPicPr>
          <p:nvPr userDrawn="1"/>
        </p:nvPicPr>
        <p:blipFill>
          <a:blip r:embed="rId7"/>
          <a:stretch>
            <a:fillRect/>
          </a:stretch>
        </p:blipFill>
        <p:spPr>
          <a:xfrm>
            <a:off x="5559013" y="4562809"/>
            <a:ext cx="1098488" cy="313777"/>
          </a:xfrm>
          <a:prstGeom prst="rect">
            <a:avLst/>
          </a:prstGeom>
        </p:spPr>
      </p:pic>
      <p:pic>
        <p:nvPicPr>
          <p:cNvPr id="233" name="Picture 232" descr="A picture containing drawing, clock&#10;&#10;Description automatically generated">
            <a:extLst>
              <a:ext uri="{FF2B5EF4-FFF2-40B4-BE49-F238E27FC236}">
                <a16:creationId xmlns:a16="http://schemas.microsoft.com/office/drawing/2014/main" id="{5F46C4D7-FCF3-4B86-9F6B-7B6B611FB9A7}"/>
              </a:ext>
            </a:extLst>
          </p:cNvPr>
          <p:cNvPicPr>
            <a:picLocks noChangeAspect="1"/>
          </p:cNvPicPr>
          <p:nvPr userDrawn="1"/>
        </p:nvPicPr>
        <p:blipFill>
          <a:blip r:embed="rId7"/>
          <a:stretch>
            <a:fillRect/>
          </a:stretch>
        </p:blipFill>
        <p:spPr>
          <a:xfrm>
            <a:off x="5559013" y="299950"/>
            <a:ext cx="1098488" cy="313777"/>
          </a:xfrm>
          <a:prstGeom prst="rect">
            <a:avLst/>
          </a:prstGeom>
        </p:spPr>
      </p:pic>
      <p:pic>
        <p:nvPicPr>
          <p:cNvPr id="234" name="Picture 233" descr="A picture containing drawing, clock&#10;&#10;Description automatically generated">
            <a:extLst>
              <a:ext uri="{FF2B5EF4-FFF2-40B4-BE49-F238E27FC236}">
                <a16:creationId xmlns:a16="http://schemas.microsoft.com/office/drawing/2014/main" id="{DFFD1C5C-3C74-4D53-82B5-35F1873748B3}"/>
              </a:ext>
            </a:extLst>
          </p:cNvPr>
          <p:cNvPicPr>
            <a:picLocks noChangeAspect="1"/>
          </p:cNvPicPr>
          <p:nvPr userDrawn="1"/>
        </p:nvPicPr>
        <p:blipFill>
          <a:blip r:embed="rId7"/>
          <a:stretch>
            <a:fillRect/>
          </a:stretch>
        </p:blipFill>
        <p:spPr>
          <a:xfrm>
            <a:off x="6895885" y="5380251"/>
            <a:ext cx="1098488" cy="313777"/>
          </a:xfrm>
          <a:prstGeom prst="rect">
            <a:avLst/>
          </a:prstGeom>
        </p:spPr>
      </p:pic>
      <p:pic>
        <p:nvPicPr>
          <p:cNvPr id="235" name="Picture 234" descr="A picture containing drawing, clock&#10;&#10;Description automatically generated">
            <a:extLst>
              <a:ext uri="{FF2B5EF4-FFF2-40B4-BE49-F238E27FC236}">
                <a16:creationId xmlns:a16="http://schemas.microsoft.com/office/drawing/2014/main" id="{5A8F022F-FC31-4439-93BB-D40719EF9DF8}"/>
              </a:ext>
            </a:extLst>
          </p:cNvPr>
          <p:cNvPicPr>
            <a:picLocks noChangeAspect="1"/>
          </p:cNvPicPr>
          <p:nvPr userDrawn="1"/>
        </p:nvPicPr>
        <p:blipFill>
          <a:blip r:embed="rId7"/>
          <a:stretch>
            <a:fillRect/>
          </a:stretch>
        </p:blipFill>
        <p:spPr>
          <a:xfrm>
            <a:off x="8234733" y="6231357"/>
            <a:ext cx="1098488" cy="313777"/>
          </a:xfrm>
          <a:prstGeom prst="rect">
            <a:avLst/>
          </a:prstGeom>
        </p:spPr>
      </p:pic>
      <p:pic>
        <p:nvPicPr>
          <p:cNvPr id="236" name="Picture 235" descr="A picture containing drawing, clock&#10;&#10;Description automatically generated">
            <a:extLst>
              <a:ext uri="{FF2B5EF4-FFF2-40B4-BE49-F238E27FC236}">
                <a16:creationId xmlns:a16="http://schemas.microsoft.com/office/drawing/2014/main" id="{4BAF3BAA-8368-49CB-A40A-27F773C2984B}"/>
              </a:ext>
            </a:extLst>
          </p:cNvPr>
          <p:cNvPicPr>
            <a:picLocks noChangeAspect="1"/>
          </p:cNvPicPr>
          <p:nvPr userDrawn="1"/>
        </p:nvPicPr>
        <p:blipFill>
          <a:blip r:embed="rId7"/>
          <a:stretch>
            <a:fillRect/>
          </a:stretch>
        </p:blipFill>
        <p:spPr>
          <a:xfrm>
            <a:off x="6895885" y="1142434"/>
            <a:ext cx="1098488" cy="313777"/>
          </a:xfrm>
          <a:prstGeom prst="rect">
            <a:avLst/>
          </a:prstGeom>
        </p:spPr>
      </p:pic>
      <p:pic>
        <p:nvPicPr>
          <p:cNvPr id="237" name="Picture 236" descr="A picture containing drawing, clock&#10;&#10;Description automatically generated">
            <a:extLst>
              <a:ext uri="{FF2B5EF4-FFF2-40B4-BE49-F238E27FC236}">
                <a16:creationId xmlns:a16="http://schemas.microsoft.com/office/drawing/2014/main" id="{ED3CD126-5744-4EC0-B5A8-DC5A006D8AD8}"/>
              </a:ext>
            </a:extLst>
          </p:cNvPr>
          <p:cNvPicPr>
            <a:picLocks noChangeAspect="1"/>
          </p:cNvPicPr>
          <p:nvPr userDrawn="1"/>
        </p:nvPicPr>
        <p:blipFill>
          <a:blip r:embed="rId7"/>
          <a:stretch>
            <a:fillRect/>
          </a:stretch>
        </p:blipFill>
        <p:spPr>
          <a:xfrm>
            <a:off x="8267797" y="2000814"/>
            <a:ext cx="1098488" cy="313777"/>
          </a:xfrm>
          <a:prstGeom prst="rect">
            <a:avLst/>
          </a:prstGeom>
        </p:spPr>
      </p:pic>
      <p:pic>
        <p:nvPicPr>
          <p:cNvPr id="238" name="Picture 237" descr="A picture containing drawing, clock&#10;&#10;Description automatically generated">
            <a:extLst>
              <a:ext uri="{FF2B5EF4-FFF2-40B4-BE49-F238E27FC236}">
                <a16:creationId xmlns:a16="http://schemas.microsoft.com/office/drawing/2014/main" id="{FBB76914-BB0F-40F2-85CB-E9B848656954}"/>
              </a:ext>
            </a:extLst>
          </p:cNvPr>
          <p:cNvPicPr>
            <a:picLocks noChangeAspect="1"/>
          </p:cNvPicPr>
          <p:nvPr userDrawn="1"/>
        </p:nvPicPr>
        <p:blipFill>
          <a:blip r:embed="rId7"/>
          <a:stretch>
            <a:fillRect/>
          </a:stretch>
        </p:blipFill>
        <p:spPr>
          <a:xfrm>
            <a:off x="9601695" y="2858059"/>
            <a:ext cx="1098488" cy="313777"/>
          </a:xfrm>
          <a:prstGeom prst="rect">
            <a:avLst/>
          </a:prstGeom>
        </p:spPr>
      </p:pic>
      <p:pic>
        <p:nvPicPr>
          <p:cNvPr id="239" name="Picture 238" descr="A picture containing drawing, clock&#10;&#10;Description automatically generated">
            <a:extLst>
              <a:ext uri="{FF2B5EF4-FFF2-40B4-BE49-F238E27FC236}">
                <a16:creationId xmlns:a16="http://schemas.microsoft.com/office/drawing/2014/main" id="{1AA97BAB-73B1-40F5-843A-FF74821A8C20}"/>
              </a:ext>
            </a:extLst>
          </p:cNvPr>
          <p:cNvPicPr>
            <a:picLocks noChangeAspect="1"/>
          </p:cNvPicPr>
          <p:nvPr userDrawn="1"/>
        </p:nvPicPr>
        <p:blipFill>
          <a:blip r:embed="rId7"/>
          <a:stretch>
            <a:fillRect/>
          </a:stretch>
        </p:blipFill>
        <p:spPr>
          <a:xfrm>
            <a:off x="10967371" y="3685365"/>
            <a:ext cx="1098488" cy="313777"/>
          </a:xfrm>
          <a:prstGeom prst="rect">
            <a:avLst/>
          </a:prstGeom>
        </p:spPr>
      </p:pic>
    </p:spTree>
    <p:extLst>
      <p:ext uri="{BB962C8B-B14F-4D97-AF65-F5344CB8AC3E}">
        <p14:creationId xmlns:p14="http://schemas.microsoft.com/office/powerpoint/2010/main" val="419051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56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211BB6E0-48F9-214C-AFEC-A3CEC7771DCA}"/>
              </a:ext>
            </a:extLst>
          </p:cNvPr>
          <p:cNvSpPr>
            <a:spLocks noGrp="1"/>
          </p:cNvSpPr>
          <p:nvPr>
            <p:ph type="title" hasCustomPrompt="1"/>
          </p:nvPr>
        </p:nvSpPr>
        <p:spPr>
          <a:xfrm>
            <a:off x="357809" y="354491"/>
            <a:ext cx="11529391" cy="2172065"/>
          </a:xfrm>
        </p:spPr>
        <p:txBody>
          <a:bodyPr anchor="b">
            <a:normAutofit/>
          </a:bodyPr>
          <a:lstStyle>
            <a:lvl1pPr>
              <a:defRPr sz="4800">
                <a:solidFill>
                  <a:schemeClr val="bg1"/>
                </a:solidFill>
              </a:defRPr>
            </a:lvl1pPr>
          </a:lstStyle>
          <a:p>
            <a:r>
              <a:rPr lang="en-US" dirty="0"/>
              <a:t>Click to EDIT TITLE</a:t>
            </a:r>
          </a:p>
        </p:txBody>
      </p:sp>
      <p:sp>
        <p:nvSpPr>
          <p:cNvPr id="24" name="Text Placeholder 7">
            <a:extLst>
              <a:ext uri="{FF2B5EF4-FFF2-40B4-BE49-F238E27FC236}">
                <a16:creationId xmlns:a16="http://schemas.microsoft.com/office/drawing/2014/main" id="{58023303-F6F2-1F48-9CD3-3E37769D2F7C}"/>
              </a:ext>
            </a:extLst>
          </p:cNvPr>
          <p:cNvSpPr>
            <a:spLocks noGrp="1"/>
          </p:cNvSpPr>
          <p:nvPr>
            <p:ph type="body" sz="quarter" idx="14"/>
          </p:nvPr>
        </p:nvSpPr>
        <p:spPr>
          <a:xfrm>
            <a:off x="341487" y="2836191"/>
            <a:ext cx="11552032" cy="2974888"/>
          </a:xfrm>
        </p:spPr>
        <p:txBody>
          <a:bodyPr>
            <a:normAutofit/>
          </a:bodyPr>
          <a:lstStyle>
            <a:lvl1pPr>
              <a:defRPr sz="2000">
                <a:solidFill>
                  <a:schemeClr val="bg1">
                    <a:lumMod val="75000"/>
                    <a:lumOff val="25000"/>
                  </a:schemeClr>
                </a:solidFill>
              </a:defRPr>
            </a:lvl1pPr>
            <a:lvl2pPr>
              <a:defRPr sz="1800">
                <a:solidFill>
                  <a:schemeClr val="bg1">
                    <a:lumMod val="75000"/>
                    <a:lumOff val="25000"/>
                  </a:schemeClr>
                </a:solidFill>
              </a:defRPr>
            </a:lvl2pPr>
            <a:lvl3pPr>
              <a:defRPr sz="1600">
                <a:solidFill>
                  <a:schemeClr val="bg1">
                    <a:lumMod val="75000"/>
                    <a:lumOff val="25000"/>
                  </a:schemeClr>
                </a:solidFill>
              </a:defRPr>
            </a:lvl3pPr>
            <a:lvl4pPr>
              <a:defRPr sz="1400">
                <a:solidFill>
                  <a:schemeClr val="bg1">
                    <a:lumMod val="75000"/>
                    <a:lumOff val="25000"/>
                  </a:schemeClr>
                </a:solidFill>
              </a:defRPr>
            </a:lvl4pPr>
            <a:lvl5pPr>
              <a:defRPr sz="1400">
                <a:solidFill>
                  <a:schemeClr val="bg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a:extLst>
              <a:ext uri="{FF2B5EF4-FFF2-40B4-BE49-F238E27FC236}">
                <a16:creationId xmlns:a16="http://schemas.microsoft.com/office/drawing/2014/main" id="{43BFD8EC-1F41-42E4-B08F-DDB6B34886D6}"/>
              </a:ext>
            </a:extLst>
          </p:cNvPr>
          <p:cNvSpPr txBox="1">
            <a:spLocks/>
          </p:cNvSpPr>
          <p:nvPr userDrawn="1"/>
        </p:nvSpPr>
        <p:spPr>
          <a:xfrm>
            <a:off x="0" y="6442742"/>
            <a:ext cx="12192000" cy="336165"/>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accent6">
                    <a:lumMod val="25000"/>
                    <a:lumOff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kern="1200" dirty="0">
                <a:solidFill>
                  <a:schemeClr val="accent6">
                    <a:lumMod val="25000"/>
                    <a:lumOff val="75000"/>
                  </a:schemeClr>
                </a:solidFill>
                <a:effectLst/>
                <a:latin typeface="Arial" panose="020B0604020202020204" pitchFamily="34" charset="0"/>
                <a:ea typeface="+mn-ea"/>
                <a:cs typeface="+mn-cs"/>
              </a:rPr>
              <a:t>AMD Public   |   Let’s build… 2020   |   Curing Amnesia and other GPU maladies with AMD’s developer tools  |   May 15, 2020   |      </a:t>
            </a:r>
            <a:fld id="{959A88F6-A667-2F47-A1AA-6AA2965AA51F}"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69734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C42717EF-9FEE-3446-A94D-EB0E7F13E0A1}"/>
              </a:ext>
            </a:extLst>
          </p:cNvPr>
          <p:cNvSpPr>
            <a:spLocks noGrp="1"/>
          </p:cNvSpPr>
          <p:nvPr>
            <p:ph type="title" hasCustomPrompt="1"/>
          </p:nvPr>
        </p:nvSpPr>
        <p:spPr>
          <a:xfrm>
            <a:off x="391236" y="447260"/>
            <a:ext cx="11409528" cy="1041171"/>
          </a:xfrm>
        </p:spPr>
        <p:txBody>
          <a:bodyPr>
            <a:normAutofit/>
          </a:bodyPr>
          <a:lstStyle>
            <a:lvl1pPr>
              <a:defRPr sz="4000" b="1" cap="all" baseline="0">
                <a:solidFill>
                  <a:schemeClr val="bg1"/>
                </a:solidFill>
              </a:defRPr>
            </a:lvl1pPr>
          </a:lstStyle>
          <a:p>
            <a:r>
              <a:rPr lang="en-US" dirty="0"/>
              <a:t>Click to edit title</a:t>
            </a:r>
          </a:p>
        </p:txBody>
      </p:sp>
      <p:sp>
        <p:nvSpPr>
          <p:cNvPr id="4" name="Slide Number Placeholder 7">
            <a:extLst>
              <a:ext uri="{FF2B5EF4-FFF2-40B4-BE49-F238E27FC236}">
                <a16:creationId xmlns:a16="http://schemas.microsoft.com/office/drawing/2014/main" id="{9B362151-2283-4F41-BAFB-68133AAA355B}"/>
              </a:ext>
            </a:extLst>
          </p:cNvPr>
          <p:cNvSpPr txBox="1">
            <a:spLocks/>
          </p:cNvSpPr>
          <p:nvPr userDrawn="1"/>
        </p:nvSpPr>
        <p:spPr>
          <a:xfrm>
            <a:off x="0" y="6442742"/>
            <a:ext cx="12192000" cy="336165"/>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accent6">
                    <a:lumMod val="25000"/>
                    <a:lumOff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kern="1200" dirty="0">
                <a:solidFill>
                  <a:schemeClr val="accent6">
                    <a:lumMod val="25000"/>
                    <a:lumOff val="75000"/>
                  </a:schemeClr>
                </a:solidFill>
                <a:effectLst/>
                <a:latin typeface="Arial" panose="020B0604020202020204" pitchFamily="34" charset="0"/>
                <a:ea typeface="+mn-ea"/>
                <a:cs typeface="+mn-cs"/>
              </a:rPr>
              <a:t>AMD Public   |   Let’s build… 2020   |   Curing Amnesia and other GPU maladies with AMD’s developer tools  |   May 15, 2020   |      </a:t>
            </a:r>
            <a:fld id="{959A88F6-A667-2F47-A1AA-6AA2965AA51F}"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73977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hart/Table (White)">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64442A01-D117-E144-A3B3-6BE7EF049182}"/>
              </a:ext>
            </a:extLst>
          </p:cNvPr>
          <p:cNvSpPr>
            <a:spLocks noGrp="1"/>
          </p:cNvSpPr>
          <p:nvPr>
            <p:ph type="title" hasCustomPrompt="1"/>
          </p:nvPr>
        </p:nvSpPr>
        <p:spPr>
          <a:xfrm>
            <a:off x="391236" y="447260"/>
            <a:ext cx="11409528" cy="1041171"/>
          </a:xfrm>
        </p:spPr>
        <p:txBody>
          <a:bodyPr>
            <a:normAutofit/>
          </a:bodyPr>
          <a:lstStyle>
            <a:lvl1pPr>
              <a:defRPr sz="4000" b="1" cap="all" baseline="0">
                <a:solidFill>
                  <a:schemeClr val="bg1"/>
                </a:solidFill>
              </a:defRPr>
            </a:lvl1pPr>
          </a:lstStyle>
          <a:p>
            <a:r>
              <a:rPr lang="en-US" dirty="0"/>
              <a:t>CLICK TO EDIT TITLE</a:t>
            </a:r>
          </a:p>
        </p:txBody>
      </p:sp>
      <p:sp>
        <p:nvSpPr>
          <p:cNvPr id="18" name="Content Placeholder 3">
            <a:extLst>
              <a:ext uri="{FF2B5EF4-FFF2-40B4-BE49-F238E27FC236}">
                <a16:creationId xmlns:a16="http://schemas.microsoft.com/office/drawing/2014/main" id="{734348AA-FE79-7B4C-9305-9624B610AE6D}"/>
              </a:ext>
            </a:extLst>
          </p:cNvPr>
          <p:cNvSpPr>
            <a:spLocks noGrp="1"/>
          </p:cNvSpPr>
          <p:nvPr>
            <p:ph sz="quarter" idx="14"/>
          </p:nvPr>
        </p:nvSpPr>
        <p:spPr>
          <a:xfrm>
            <a:off x="391236" y="1699146"/>
            <a:ext cx="11409528" cy="4082961"/>
          </a:xfrm>
        </p:spPr>
        <p:txBody>
          <a:bodyPr>
            <a:normAutofit/>
          </a:bodyPr>
          <a:lstStyle>
            <a:lvl1pPr>
              <a:defRPr sz="2000">
                <a:solidFill>
                  <a:schemeClr val="bg1">
                    <a:lumMod val="75000"/>
                    <a:lumOff val="25000"/>
                  </a:schemeClr>
                </a:solidFill>
              </a:defRPr>
            </a:lvl1pPr>
            <a:lvl2pPr>
              <a:defRPr sz="1800">
                <a:solidFill>
                  <a:schemeClr val="bg1">
                    <a:lumMod val="75000"/>
                    <a:lumOff val="25000"/>
                  </a:schemeClr>
                </a:solidFill>
              </a:defRPr>
            </a:lvl2pPr>
            <a:lvl3pPr>
              <a:defRPr sz="1600">
                <a:solidFill>
                  <a:schemeClr val="bg1">
                    <a:lumMod val="75000"/>
                    <a:lumOff val="25000"/>
                  </a:schemeClr>
                </a:solidFill>
              </a:defRPr>
            </a:lvl3pPr>
            <a:lvl4pPr>
              <a:defRPr sz="1400">
                <a:solidFill>
                  <a:schemeClr val="bg1">
                    <a:lumMod val="75000"/>
                    <a:lumOff val="25000"/>
                  </a:schemeClr>
                </a:solidFill>
              </a:defRPr>
            </a:lvl4pPr>
            <a:lvl5pPr>
              <a:defRPr sz="1400">
                <a:solidFill>
                  <a:schemeClr val="bg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7">
            <a:extLst>
              <a:ext uri="{FF2B5EF4-FFF2-40B4-BE49-F238E27FC236}">
                <a16:creationId xmlns:a16="http://schemas.microsoft.com/office/drawing/2014/main" id="{9E74B2B9-314A-47F5-83DA-50339A39ABC2}"/>
              </a:ext>
            </a:extLst>
          </p:cNvPr>
          <p:cNvSpPr txBox="1">
            <a:spLocks/>
          </p:cNvSpPr>
          <p:nvPr userDrawn="1"/>
        </p:nvSpPr>
        <p:spPr>
          <a:xfrm>
            <a:off x="0" y="6442742"/>
            <a:ext cx="12192000" cy="336165"/>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accent6">
                    <a:lumMod val="25000"/>
                    <a:lumOff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kern="1200" dirty="0">
                <a:solidFill>
                  <a:schemeClr val="accent6">
                    <a:lumMod val="25000"/>
                    <a:lumOff val="75000"/>
                  </a:schemeClr>
                </a:solidFill>
                <a:effectLst/>
                <a:latin typeface="Arial" panose="020B0604020202020204" pitchFamily="34" charset="0"/>
                <a:ea typeface="+mn-ea"/>
                <a:cs typeface="+mn-cs"/>
              </a:rPr>
              <a:t>AMD Public   |   Let’s build… 2020   |   Curing Amnesia and other GPU maladies with AMD’s developer tools  |   May 15, 2020   |      </a:t>
            </a:r>
            <a:fld id="{959A88F6-A667-2F47-A1AA-6AA2965AA51F}"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82429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123285-DE49-314A-A6D9-89A3EA09CC83}"/>
              </a:ext>
            </a:extLst>
          </p:cNvPr>
          <p:cNvSpPr>
            <a:spLocks noGrp="1"/>
          </p:cNvSpPr>
          <p:nvPr>
            <p:ph type="pic" sz="quarter" idx="11"/>
          </p:nvPr>
        </p:nvSpPr>
        <p:spPr>
          <a:xfrm>
            <a:off x="6509981" y="447260"/>
            <a:ext cx="5240349" cy="5267305"/>
          </a:xfrm>
        </p:spPr>
        <p:txBody>
          <a:bodyPr anchor="ctr"/>
          <a:lstStyle>
            <a:lvl1pPr algn="ctr">
              <a:defRPr/>
            </a:lvl1pPr>
          </a:lstStyle>
          <a:p>
            <a:r>
              <a:rPr lang="en-US" dirty="0"/>
              <a:t>Click icon to add picture</a:t>
            </a:r>
          </a:p>
        </p:txBody>
      </p:sp>
      <p:sp>
        <p:nvSpPr>
          <p:cNvPr id="12" name="Title 3">
            <a:extLst>
              <a:ext uri="{FF2B5EF4-FFF2-40B4-BE49-F238E27FC236}">
                <a16:creationId xmlns:a16="http://schemas.microsoft.com/office/drawing/2014/main" id="{A714495A-2210-6547-B947-147459F49CA1}"/>
              </a:ext>
            </a:extLst>
          </p:cNvPr>
          <p:cNvSpPr>
            <a:spLocks noGrp="1"/>
          </p:cNvSpPr>
          <p:nvPr>
            <p:ph type="title" hasCustomPrompt="1"/>
          </p:nvPr>
        </p:nvSpPr>
        <p:spPr>
          <a:xfrm>
            <a:off x="391236" y="447260"/>
            <a:ext cx="5911291" cy="1092377"/>
          </a:xfrm>
        </p:spPr>
        <p:txBody>
          <a:bodyPr>
            <a:noAutofit/>
          </a:bodyPr>
          <a:lstStyle>
            <a:lvl1pPr>
              <a:defRPr sz="4000" b="1" cap="all" baseline="0">
                <a:solidFill>
                  <a:schemeClr val="bg1"/>
                </a:solidFill>
              </a:defRPr>
            </a:lvl1pPr>
          </a:lstStyle>
          <a:p>
            <a:r>
              <a:rPr lang="en-US" dirty="0"/>
              <a:t>Click to edit title</a:t>
            </a:r>
          </a:p>
        </p:txBody>
      </p:sp>
      <p:sp>
        <p:nvSpPr>
          <p:cNvPr id="13" name="Text Placeholder 2">
            <a:extLst>
              <a:ext uri="{FF2B5EF4-FFF2-40B4-BE49-F238E27FC236}">
                <a16:creationId xmlns:a16="http://schemas.microsoft.com/office/drawing/2014/main" id="{D738C139-EA1F-164E-8062-46DBD17A14F8}"/>
              </a:ext>
            </a:extLst>
          </p:cNvPr>
          <p:cNvSpPr>
            <a:spLocks noGrp="1"/>
          </p:cNvSpPr>
          <p:nvPr>
            <p:ph type="body" sz="quarter" idx="14"/>
          </p:nvPr>
        </p:nvSpPr>
        <p:spPr>
          <a:xfrm>
            <a:off x="391235" y="1649997"/>
            <a:ext cx="5911291" cy="4064568"/>
          </a:xfrm>
        </p:spPr>
        <p:txBody>
          <a:bodyPr>
            <a:normAutofit/>
          </a:bodyPr>
          <a:lstStyle>
            <a:lvl1pPr>
              <a:defRPr sz="2000">
                <a:solidFill>
                  <a:schemeClr val="bg1">
                    <a:lumMod val="75000"/>
                    <a:lumOff val="25000"/>
                  </a:schemeClr>
                </a:solidFill>
              </a:defRPr>
            </a:lvl1pPr>
            <a:lvl2pPr>
              <a:defRPr sz="1800">
                <a:solidFill>
                  <a:schemeClr val="bg1">
                    <a:lumMod val="75000"/>
                    <a:lumOff val="25000"/>
                  </a:schemeClr>
                </a:solidFill>
              </a:defRPr>
            </a:lvl2pPr>
            <a:lvl3pPr>
              <a:defRPr sz="1600">
                <a:solidFill>
                  <a:schemeClr val="bg1">
                    <a:lumMod val="75000"/>
                    <a:lumOff val="25000"/>
                  </a:schemeClr>
                </a:solidFill>
              </a:defRPr>
            </a:lvl3pPr>
            <a:lvl4pPr>
              <a:defRPr sz="1400">
                <a:solidFill>
                  <a:schemeClr val="bg1">
                    <a:lumMod val="75000"/>
                    <a:lumOff val="25000"/>
                  </a:schemeClr>
                </a:solidFill>
              </a:defRPr>
            </a:lvl4pPr>
            <a:lvl5pPr>
              <a:defRPr sz="1400">
                <a:solidFill>
                  <a:schemeClr val="bg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7">
            <a:extLst>
              <a:ext uri="{FF2B5EF4-FFF2-40B4-BE49-F238E27FC236}">
                <a16:creationId xmlns:a16="http://schemas.microsoft.com/office/drawing/2014/main" id="{AADE7E03-DA44-4912-BD98-C920D8F95422}"/>
              </a:ext>
            </a:extLst>
          </p:cNvPr>
          <p:cNvSpPr txBox="1">
            <a:spLocks/>
          </p:cNvSpPr>
          <p:nvPr userDrawn="1"/>
        </p:nvSpPr>
        <p:spPr>
          <a:xfrm>
            <a:off x="0" y="6442742"/>
            <a:ext cx="12192000" cy="336165"/>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accent6">
                    <a:lumMod val="25000"/>
                    <a:lumOff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kern="1200" dirty="0">
                <a:solidFill>
                  <a:schemeClr val="accent6">
                    <a:lumMod val="25000"/>
                    <a:lumOff val="75000"/>
                  </a:schemeClr>
                </a:solidFill>
                <a:effectLst/>
                <a:latin typeface="Arial" panose="020B0604020202020204" pitchFamily="34" charset="0"/>
                <a:ea typeface="+mn-ea"/>
                <a:cs typeface="+mn-cs"/>
              </a:rPr>
              <a:t>AMD Public   |   Let’s build… 2020   |   Curing Amnesia and other GPU maladies with AMD’s developer tools  |   May 15, 2020   |      </a:t>
            </a:r>
            <a:fld id="{959A88F6-A667-2F47-A1AA-6AA2965AA51F}"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813272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hite)">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9F7CE186-F75E-5E45-B05D-694997EBF9DA}"/>
              </a:ext>
            </a:extLst>
          </p:cNvPr>
          <p:cNvSpPr>
            <a:spLocks noGrp="1"/>
          </p:cNvSpPr>
          <p:nvPr>
            <p:ph type="pic" sz="quarter" idx="10"/>
          </p:nvPr>
        </p:nvSpPr>
        <p:spPr>
          <a:xfrm>
            <a:off x="0" y="342900"/>
            <a:ext cx="12192000" cy="5739848"/>
          </a:xfrm>
        </p:spPr>
        <p:txBody>
          <a:bodyPr anchor="ctr"/>
          <a:lstStyle>
            <a:lvl1pPr algn="ctr">
              <a:defRPr/>
            </a:lvl1pPr>
          </a:lstStyle>
          <a:p>
            <a:r>
              <a:rPr lang="en-US" dirty="0"/>
              <a:t>Click icon to add picture</a:t>
            </a:r>
          </a:p>
        </p:txBody>
      </p:sp>
      <p:sp>
        <p:nvSpPr>
          <p:cNvPr id="5" name="Slide Number Placeholder 7">
            <a:extLst>
              <a:ext uri="{FF2B5EF4-FFF2-40B4-BE49-F238E27FC236}">
                <a16:creationId xmlns:a16="http://schemas.microsoft.com/office/drawing/2014/main" id="{245FD230-49DC-4218-8727-4372A3196531}"/>
              </a:ext>
            </a:extLst>
          </p:cNvPr>
          <p:cNvSpPr txBox="1">
            <a:spLocks/>
          </p:cNvSpPr>
          <p:nvPr userDrawn="1"/>
        </p:nvSpPr>
        <p:spPr>
          <a:xfrm>
            <a:off x="0" y="6442742"/>
            <a:ext cx="12192000" cy="336165"/>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accent6">
                    <a:lumMod val="25000"/>
                    <a:lumOff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kern="1200" dirty="0">
                <a:solidFill>
                  <a:schemeClr val="accent6">
                    <a:lumMod val="25000"/>
                    <a:lumOff val="75000"/>
                  </a:schemeClr>
                </a:solidFill>
                <a:effectLst/>
                <a:latin typeface="Arial" panose="020B0604020202020204" pitchFamily="34" charset="0"/>
                <a:ea typeface="+mn-ea"/>
                <a:cs typeface="+mn-cs"/>
              </a:rPr>
              <a:t>AMD Public   |   Let’s build… 2020   |   Curing Amnesia and other GPU maladies with AMD’s developer tools  |   May 15, 2020   |      </a:t>
            </a:r>
            <a:fld id="{959A88F6-A667-2F47-A1AA-6AA2965AA51F}"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3028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up Title and Content (White)">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1B85DD0E-C388-8148-B03F-0936FF14DD4E}"/>
              </a:ext>
            </a:extLst>
          </p:cNvPr>
          <p:cNvSpPr>
            <a:spLocks noGrp="1"/>
          </p:cNvSpPr>
          <p:nvPr>
            <p:ph type="body" sz="quarter" idx="10" hasCustomPrompt="1"/>
          </p:nvPr>
        </p:nvSpPr>
        <p:spPr>
          <a:xfrm>
            <a:off x="777498" y="1689749"/>
            <a:ext cx="3246278" cy="688975"/>
          </a:xfrm>
          <a:prstGeom prst="rect">
            <a:avLst/>
          </a:prstGeom>
        </p:spPr>
        <p:txBody>
          <a:bodyPr lIns="0" rIns="0" anchor="ctr">
            <a:normAutofit/>
          </a:bodyPr>
          <a:lstStyle>
            <a:lvl1pPr>
              <a:defRPr sz="2000" b="1" i="0" cap="all" baseline="0">
                <a:solidFill>
                  <a:schemeClr val="bg1">
                    <a:lumMod val="75000"/>
                    <a:lumOff val="25000"/>
                  </a:schemeClr>
                </a:solidFill>
                <a:latin typeface="Arial" panose="020B0604020202020204" pitchFamily="34" charset="0"/>
                <a:cs typeface="Arial" panose="020B0604020202020204" pitchFamily="34" charset="0"/>
              </a:defRPr>
            </a:lvl1pPr>
          </a:lstStyle>
          <a:p>
            <a:pPr lvl="0"/>
            <a:r>
              <a:rPr lang="en-US" dirty="0"/>
              <a:t>TITLE ONE</a:t>
            </a:r>
          </a:p>
        </p:txBody>
      </p:sp>
      <p:sp>
        <p:nvSpPr>
          <p:cNvPr id="24" name="Text Placeholder 3">
            <a:extLst>
              <a:ext uri="{FF2B5EF4-FFF2-40B4-BE49-F238E27FC236}">
                <a16:creationId xmlns:a16="http://schemas.microsoft.com/office/drawing/2014/main" id="{C7DBBD2B-5186-8C48-80C6-16E31C55DB09}"/>
              </a:ext>
            </a:extLst>
          </p:cNvPr>
          <p:cNvSpPr>
            <a:spLocks noGrp="1"/>
          </p:cNvSpPr>
          <p:nvPr>
            <p:ph type="body" sz="quarter" idx="11" hasCustomPrompt="1"/>
          </p:nvPr>
        </p:nvSpPr>
        <p:spPr>
          <a:xfrm>
            <a:off x="4511527" y="1689749"/>
            <a:ext cx="3246278" cy="688975"/>
          </a:xfrm>
          <a:prstGeom prst="rect">
            <a:avLst/>
          </a:prstGeom>
        </p:spPr>
        <p:txBody>
          <a:bodyPr lIns="0" rIns="0" anchor="ctr">
            <a:normAutofit/>
          </a:bodyPr>
          <a:lstStyle>
            <a:lvl1pPr>
              <a:defRPr sz="2000" b="1" i="0" cap="all" baseline="0">
                <a:solidFill>
                  <a:schemeClr val="bg1">
                    <a:lumMod val="75000"/>
                    <a:lumOff val="25000"/>
                  </a:schemeClr>
                </a:solidFill>
                <a:latin typeface="Arial" panose="020B0604020202020204" pitchFamily="34" charset="0"/>
                <a:cs typeface="Arial" panose="020B0604020202020204" pitchFamily="34" charset="0"/>
              </a:defRPr>
            </a:lvl1pPr>
          </a:lstStyle>
          <a:p>
            <a:pPr lvl="0"/>
            <a:r>
              <a:rPr lang="en-US" dirty="0"/>
              <a:t>TITLE TWO</a:t>
            </a:r>
          </a:p>
        </p:txBody>
      </p:sp>
      <p:sp>
        <p:nvSpPr>
          <p:cNvPr id="25" name="Text Placeholder 3">
            <a:extLst>
              <a:ext uri="{FF2B5EF4-FFF2-40B4-BE49-F238E27FC236}">
                <a16:creationId xmlns:a16="http://schemas.microsoft.com/office/drawing/2014/main" id="{FB525E5B-7D3E-FC47-84AC-89D01E44DAEB}"/>
              </a:ext>
            </a:extLst>
          </p:cNvPr>
          <p:cNvSpPr>
            <a:spLocks noGrp="1"/>
          </p:cNvSpPr>
          <p:nvPr>
            <p:ph type="body" sz="quarter" idx="12" hasCustomPrompt="1"/>
          </p:nvPr>
        </p:nvSpPr>
        <p:spPr>
          <a:xfrm>
            <a:off x="8183721" y="1689749"/>
            <a:ext cx="3246278" cy="688975"/>
          </a:xfrm>
          <a:prstGeom prst="rect">
            <a:avLst/>
          </a:prstGeom>
        </p:spPr>
        <p:txBody>
          <a:bodyPr lIns="0" rIns="0" anchor="ctr">
            <a:normAutofit/>
          </a:bodyPr>
          <a:lstStyle>
            <a:lvl1pPr>
              <a:defRPr sz="2000" b="1" i="0" cap="all" baseline="0">
                <a:solidFill>
                  <a:schemeClr val="bg1">
                    <a:lumMod val="75000"/>
                    <a:lumOff val="25000"/>
                  </a:schemeClr>
                </a:solidFill>
                <a:latin typeface="Arial" panose="020B0604020202020204" pitchFamily="34" charset="0"/>
                <a:cs typeface="Arial" panose="020B0604020202020204" pitchFamily="34" charset="0"/>
              </a:defRPr>
            </a:lvl1pPr>
          </a:lstStyle>
          <a:p>
            <a:pPr lvl="0"/>
            <a:r>
              <a:rPr lang="en-US" dirty="0"/>
              <a:t>TITLE THREE</a:t>
            </a:r>
          </a:p>
        </p:txBody>
      </p:sp>
      <p:sp>
        <p:nvSpPr>
          <p:cNvPr id="26" name="Text Placeholder 26">
            <a:extLst>
              <a:ext uri="{FF2B5EF4-FFF2-40B4-BE49-F238E27FC236}">
                <a16:creationId xmlns:a16="http://schemas.microsoft.com/office/drawing/2014/main" id="{1ECDB027-8857-B44D-B89B-506BC4A5193E}"/>
              </a:ext>
            </a:extLst>
          </p:cNvPr>
          <p:cNvSpPr>
            <a:spLocks noGrp="1"/>
          </p:cNvSpPr>
          <p:nvPr>
            <p:ph type="body" sz="quarter" idx="13"/>
          </p:nvPr>
        </p:nvSpPr>
        <p:spPr>
          <a:xfrm>
            <a:off x="777498" y="4313163"/>
            <a:ext cx="3246278" cy="1353148"/>
          </a:xfrm>
          <a:prstGeom prst="rect">
            <a:avLst/>
          </a:prstGeom>
        </p:spPr>
        <p:txBody>
          <a:bodyPr lIns="0" rIns="0">
            <a:noAutofit/>
          </a:bodyPr>
          <a:lstStyle>
            <a:lvl1pPr>
              <a:defRPr sz="1600">
                <a:solidFill>
                  <a:schemeClr val="bg1">
                    <a:lumMod val="75000"/>
                    <a:lumOff val="25000"/>
                  </a:schemeClr>
                </a:solidFill>
              </a:defRPr>
            </a:lvl1pPr>
            <a:lvl2pPr>
              <a:defRPr sz="1400">
                <a:solidFill>
                  <a:schemeClr val="bg1">
                    <a:lumMod val="75000"/>
                    <a:lumOff val="25000"/>
                  </a:schemeClr>
                </a:solidFill>
              </a:defRPr>
            </a:lvl2pPr>
            <a:lvl3pPr>
              <a:defRPr sz="1200">
                <a:solidFill>
                  <a:schemeClr val="bg1">
                    <a:lumMod val="75000"/>
                    <a:lumOff val="25000"/>
                  </a:schemeClr>
                </a:solidFill>
              </a:defRPr>
            </a:lvl3pPr>
            <a:lvl4pPr>
              <a:defRPr sz="1100">
                <a:solidFill>
                  <a:schemeClr val="bg1">
                    <a:lumMod val="75000"/>
                    <a:lumOff val="25000"/>
                  </a:schemeClr>
                </a:solidFill>
              </a:defRPr>
            </a:lvl4pPr>
            <a:lvl5pPr>
              <a:defRPr sz="1100">
                <a:solidFill>
                  <a:schemeClr val="bg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26">
            <a:extLst>
              <a:ext uri="{FF2B5EF4-FFF2-40B4-BE49-F238E27FC236}">
                <a16:creationId xmlns:a16="http://schemas.microsoft.com/office/drawing/2014/main" id="{F8FBFEA6-53F3-4440-B8D4-1826AEF96551}"/>
              </a:ext>
            </a:extLst>
          </p:cNvPr>
          <p:cNvSpPr>
            <a:spLocks noGrp="1"/>
          </p:cNvSpPr>
          <p:nvPr>
            <p:ph type="body" sz="quarter" idx="14"/>
          </p:nvPr>
        </p:nvSpPr>
        <p:spPr>
          <a:xfrm>
            <a:off x="4511527" y="4313163"/>
            <a:ext cx="3246278" cy="1353148"/>
          </a:xfrm>
          <a:prstGeom prst="rect">
            <a:avLst/>
          </a:prstGeom>
        </p:spPr>
        <p:txBody>
          <a:bodyPr lIns="0" rIns="0">
            <a:noAutofit/>
          </a:bodyPr>
          <a:lstStyle>
            <a:lvl1pPr>
              <a:defRPr sz="1600">
                <a:solidFill>
                  <a:schemeClr val="bg1">
                    <a:lumMod val="75000"/>
                    <a:lumOff val="25000"/>
                  </a:schemeClr>
                </a:solidFill>
              </a:defRPr>
            </a:lvl1pPr>
            <a:lvl2pPr>
              <a:defRPr sz="1400">
                <a:solidFill>
                  <a:schemeClr val="bg1">
                    <a:lumMod val="75000"/>
                    <a:lumOff val="25000"/>
                  </a:schemeClr>
                </a:solidFill>
              </a:defRPr>
            </a:lvl2pPr>
            <a:lvl3pPr>
              <a:defRPr sz="1200">
                <a:solidFill>
                  <a:schemeClr val="bg1">
                    <a:lumMod val="75000"/>
                    <a:lumOff val="25000"/>
                  </a:schemeClr>
                </a:solidFill>
              </a:defRPr>
            </a:lvl3pPr>
            <a:lvl4pPr>
              <a:defRPr sz="1100">
                <a:solidFill>
                  <a:schemeClr val="bg1">
                    <a:lumMod val="75000"/>
                    <a:lumOff val="25000"/>
                  </a:schemeClr>
                </a:solidFill>
              </a:defRPr>
            </a:lvl4pPr>
            <a:lvl5pPr>
              <a:defRPr sz="1100">
                <a:solidFill>
                  <a:schemeClr val="bg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6">
            <a:extLst>
              <a:ext uri="{FF2B5EF4-FFF2-40B4-BE49-F238E27FC236}">
                <a16:creationId xmlns:a16="http://schemas.microsoft.com/office/drawing/2014/main" id="{71AC6FE6-DAD3-3C4E-AEFB-E3F3BEBAD1D0}"/>
              </a:ext>
            </a:extLst>
          </p:cNvPr>
          <p:cNvSpPr>
            <a:spLocks noGrp="1"/>
          </p:cNvSpPr>
          <p:nvPr>
            <p:ph type="body" sz="quarter" idx="15"/>
          </p:nvPr>
        </p:nvSpPr>
        <p:spPr>
          <a:xfrm>
            <a:off x="8183722" y="4322221"/>
            <a:ext cx="3246278" cy="1353148"/>
          </a:xfrm>
          <a:prstGeom prst="rect">
            <a:avLst/>
          </a:prstGeom>
        </p:spPr>
        <p:txBody>
          <a:bodyPr lIns="0" rIns="0">
            <a:noAutofit/>
          </a:bodyPr>
          <a:lstStyle>
            <a:lvl1pPr>
              <a:defRPr sz="1600">
                <a:solidFill>
                  <a:schemeClr val="bg1">
                    <a:lumMod val="75000"/>
                    <a:lumOff val="25000"/>
                  </a:schemeClr>
                </a:solidFill>
              </a:defRPr>
            </a:lvl1pPr>
            <a:lvl2pPr>
              <a:defRPr sz="1400">
                <a:solidFill>
                  <a:schemeClr val="bg1">
                    <a:lumMod val="75000"/>
                    <a:lumOff val="25000"/>
                  </a:schemeClr>
                </a:solidFill>
              </a:defRPr>
            </a:lvl2pPr>
            <a:lvl3pPr>
              <a:defRPr sz="1200">
                <a:solidFill>
                  <a:schemeClr val="bg1">
                    <a:lumMod val="75000"/>
                    <a:lumOff val="25000"/>
                  </a:schemeClr>
                </a:solidFill>
              </a:defRPr>
            </a:lvl3pPr>
            <a:lvl4pPr>
              <a:defRPr sz="1100">
                <a:solidFill>
                  <a:schemeClr val="bg1">
                    <a:lumMod val="75000"/>
                    <a:lumOff val="25000"/>
                  </a:schemeClr>
                </a:solidFill>
              </a:defRPr>
            </a:lvl4pPr>
            <a:lvl5pPr>
              <a:defRPr sz="1100">
                <a:solidFill>
                  <a:schemeClr val="bg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Picture Placeholder 2">
            <a:extLst>
              <a:ext uri="{FF2B5EF4-FFF2-40B4-BE49-F238E27FC236}">
                <a16:creationId xmlns:a16="http://schemas.microsoft.com/office/drawing/2014/main" id="{11BE89FD-1B12-2F43-98C6-DF8D6DA3806C}"/>
              </a:ext>
            </a:extLst>
          </p:cNvPr>
          <p:cNvSpPr>
            <a:spLocks noGrp="1"/>
          </p:cNvSpPr>
          <p:nvPr>
            <p:ph type="pic" sz="quarter" idx="16"/>
          </p:nvPr>
        </p:nvSpPr>
        <p:spPr>
          <a:xfrm>
            <a:off x="777498" y="2472415"/>
            <a:ext cx="3246278" cy="1717675"/>
          </a:xfrm>
          <a:prstGeom prst="rect">
            <a:avLst/>
          </a:prstGeom>
        </p:spPr>
        <p:txBody>
          <a:bodyPr anchor="ctr"/>
          <a:lstStyle>
            <a:lvl1pPr algn="ctr">
              <a:defRPr/>
            </a:lvl1pPr>
          </a:lstStyle>
          <a:p>
            <a:r>
              <a:rPr lang="en-US" dirty="0"/>
              <a:t>Click icon to add picture</a:t>
            </a:r>
          </a:p>
        </p:txBody>
      </p:sp>
      <p:sp>
        <p:nvSpPr>
          <p:cNvPr id="30" name="Picture Placeholder 2">
            <a:extLst>
              <a:ext uri="{FF2B5EF4-FFF2-40B4-BE49-F238E27FC236}">
                <a16:creationId xmlns:a16="http://schemas.microsoft.com/office/drawing/2014/main" id="{95F6D154-F67D-D04B-A22F-3252D356A8B5}"/>
              </a:ext>
            </a:extLst>
          </p:cNvPr>
          <p:cNvSpPr>
            <a:spLocks noGrp="1"/>
          </p:cNvSpPr>
          <p:nvPr>
            <p:ph type="pic" sz="quarter" idx="17"/>
          </p:nvPr>
        </p:nvSpPr>
        <p:spPr>
          <a:xfrm>
            <a:off x="4511527" y="2472415"/>
            <a:ext cx="3246278" cy="1717675"/>
          </a:xfrm>
          <a:prstGeom prst="rect">
            <a:avLst/>
          </a:prstGeom>
        </p:spPr>
        <p:txBody>
          <a:bodyPr anchor="ctr"/>
          <a:lstStyle>
            <a:lvl1pPr algn="ctr">
              <a:defRPr/>
            </a:lvl1pPr>
          </a:lstStyle>
          <a:p>
            <a:r>
              <a:rPr lang="en-US" dirty="0"/>
              <a:t>Click icon to add picture</a:t>
            </a:r>
          </a:p>
        </p:txBody>
      </p:sp>
      <p:sp>
        <p:nvSpPr>
          <p:cNvPr id="31" name="Picture Placeholder 2">
            <a:extLst>
              <a:ext uri="{FF2B5EF4-FFF2-40B4-BE49-F238E27FC236}">
                <a16:creationId xmlns:a16="http://schemas.microsoft.com/office/drawing/2014/main" id="{EA9EDF73-C3F6-3C40-B0BD-751553CE5067}"/>
              </a:ext>
            </a:extLst>
          </p:cNvPr>
          <p:cNvSpPr>
            <a:spLocks noGrp="1"/>
          </p:cNvSpPr>
          <p:nvPr>
            <p:ph type="pic" sz="quarter" idx="18"/>
          </p:nvPr>
        </p:nvSpPr>
        <p:spPr>
          <a:xfrm>
            <a:off x="8183721" y="2453365"/>
            <a:ext cx="3246278" cy="1717675"/>
          </a:xfrm>
          <a:prstGeom prst="rect">
            <a:avLst/>
          </a:prstGeom>
        </p:spPr>
        <p:txBody>
          <a:bodyPr anchor="ctr"/>
          <a:lstStyle>
            <a:lvl1pPr algn="ctr">
              <a:defRPr/>
            </a:lvl1pPr>
          </a:lstStyle>
          <a:p>
            <a:r>
              <a:rPr lang="en-US" dirty="0"/>
              <a:t>Click icon to add picture</a:t>
            </a:r>
          </a:p>
        </p:txBody>
      </p:sp>
      <p:sp>
        <p:nvSpPr>
          <p:cNvPr id="19" name="Title 3">
            <a:extLst>
              <a:ext uri="{FF2B5EF4-FFF2-40B4-BE49-F238E27FC236}">
                <a16:creationId xmlns:a16="http://schemas.microsoft.com/office/drawing/2014/main" id="{041235F5-028A-4BC3-B0AD-61DB0901D968}"/>
              </a:ext>
            </a:extLst>
          </p:cNvPr>
          <p:cNvSpPr>
            <a:spLocks noGrp="1"/>
          </p:cNvSpPr>
          <p:nvPr>
            <p:ph type="title" hasCustomPrompt="1"/>
          </p:nvPr>
        </p:nvSpPr>
        <p:spPr>
          <a:xfrm>
            <a:off x="391236" y="447260"/>
            <a:ext cx="11409528" cy="1041171"/>
          </a:xfrm>
        </p:spPr>
        <p:txBody>
          <a:bodyPr>
            <a:normAutofit/>
          </a:bodyPr>
          <a:lstStyle>
            <a:lvl1pPr>
              <a:defRPr sz="4000" b="1" cap="all" baseline="0">
                <a:solidFill>
                  <a:schemeClr val="bg1"/>
                </a:solidFill>
              </a:defRPr>
            </a:lvl1pPr>
          </a:lstStyle>
          <a:p>
            <a:r>
              <a:rPr lang="en-US" dirty="0"/>
              <a:t>CLICK TO EDIT TITLE</a:t>
            </a:r>
          </a:p>
        </p:txBody>
      </p:sp>
      <p:sp>
        <p:nvSpPr>
          <p:cNvPr id="14" name="Slide Number Placeholder 7">
            <a:extLst>
              <a:ext uri="{FF2B5EF4-FFF2-40B4-BE49-F238E27FC236}">
                <a16:creationId xmlns:a16="http://schemas.microsoft.com/office/drawing/2014/main" id="{4E83581D-376B-4BBC-90EC-09B8D12BA5CE}"/>
              </a:ext>
            </a:extLst>
          </p:cNvPr>
          <p:cNvSpPr txBox="1">
            <a:spLocks/>
          </p:cNvSpPr>
          <p:nvPr userDrawn="1"/>
        </p:nvSpPr>
        <p:spPr>
          <a:xfrm>
            <a:off x="0" y="6442742"/>
            <a:ext cx="12192000" cy="336165"/>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accent6">
                    <a:lumMod val="25000"/>
                    <a:lumOff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kern="1200" dirty="0">
                <a:solidFill>
                  <a:schemeClr val="accent6">
                    <a:lumMod val="25000"/>
                    <a:lumOff val="75000"/>
                  </a:schemeClr>
                </a:solidFill>
                <a:effectLst/>
                <a:latin typeface="Arial" panose="020B0604020202020204" pitchFamily="34" charset="0"/>
                <a:ea typeface="+mn-ea"/>
                <a:cs typeface="+mn-cs"/>
              </a:rPr>
              <a:t>AMD Public   |   Let’s build… 2020   |   Curing Amnesia and other GPU maladies with AMD’s developer tools  |   May 15, 2020   |      </a:t>
            </a:r>
            <a:fld id="{959A88F6-A667-2F47-A1AA-6AA2965AA51F}"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89320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amp; Description (White)">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EB5B9B14-BB1B-B64D-AA90-EEB915F02FBA}"/>
              </a:ext>
            </a:extLst>
          </p:cNvPr>
          <p:cNvSpPr>
            <a:spLocks noGrp="1"/>
          </p:cNvSpPr>
          <p:nvPr>
            <p:ph type="body" sz="quarter" idx="10"/>
          </p:nvPr>
        </p:nvSpPr>
        <p:spPr>
          <a:xfrm>
            <a:off x="5680129" y="1695268"/>
            <a:ext cx="6120635" cy="4089306"/>
          </a:xfrm>
        </p:spPr>
        <p:txBody>
          <a:bodyPr>
            <a:normAutofit/>
          </a:bodyPr>
          <a:lstStyle>
            <a:lvl1pPr marL="457200" marR="0" indent="-457200" algn="l" defTabSz="914400" rtl="0" eaLnBrk="1" fontAlgn="auto" latinLnBrk="0" hangingPunct="1">
              <a:lnSpc>
                <a:spcPct val="90000"/>
              </a:lnSpc>
              <a:spcBef>
                <a:spcPts val="1000"/>
              </a:spcBef>
              <a:spcAft>
                <a:spcPts val="0"/>
              </a:spcAft>
              <a:buClr>
                <a:schemeClr val="tx1">
                  <a:lumMod val="85000"/>
                </a:schemeClr>
              </a:buClr>
              <a:buSzTx/>
              <a:buFont typeface="Arial" panose="020B0604020202020204" pitchFamily="34" charset="0"/>
              <a:buChar char="•"/>
              <a:tabLst/>
              <a:defRPr sz="1600">
                <a:solidFill>
                  <a:schemeClr val="bg1">
                    <a:lumMod val="75000"/>
                    <a:lumOff val="25000"/>
                  </a:schemeClr>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3">
            <a:extLst>
              <a:ext uri="{FF2B5EF4-FFF2-40B4-BE49-F238E27FC236}">
                <a16:creationId xmlns:a16="http://schemas.microsoft.com/office/drawing/2014/main" id="{BF59FA24-EC98-AB45-840A-C4AE4C2EE846}"/>
              </a:ext>
            </a:extLst>
          </p:cNvPr>
          <p:cNvSpPr>
            <a:spLocks noGrp="1"/>
          </p:cNvSpPr>
          <p:nvPr>
            <p:ph type="title"/>
          </p:nvPr>
        </p:nvSpPr>
        <p:spPr>
          <a:xfrm>
            <a:off x="391236" y="447260"/>
            <a:ext cx="11409528" cy="1041171"/>
          </a:xfrm>
          <a:prstGeom prst="rect">
            <a:avLst/>
          </a:prstGeom>
        </p:spPr>
        <p:txBody>
          <a:bodyPr>
            <a:normAutofit/>
          </a:bodyPr>
          <a:lstStyle>
            <a:lvl1pPr>
              <a:defRPr sz="4000" b="1" cap="all" baseline="0">
                <a:solidFill>
                  <a:schemeClr val="bg1"/>
                </a:solidFill>
              </a:defRPr>
            </a:lvl1pPr>
          </a:lstStyle>
          <a:p>
            <a:r>
              <a:rPr lang="en-US"/>
              <a:t>Click to edit Master title style</a:t>
            </a:r>
            <a:endParaRPr lang="en-US" dirty="0"/>
          </a:p>
        </p:txBody>
      </p:sp>
      <p:sp>
        <p:nvSpPr>
          <p:cNvPr id="22" name="Content Placeholder 3">
            <a:extLst>
              <a:ext uri="{FF2B5EF4-FFF2-40B4-BE49-F238E27FC236}">
                <a16:creationId xmlns:a16="http://schemas.microsoft.com/office/drawing/2014/main" id="{B39257BF-B2BD-F645-BABA-D134EF0D226B}"/>
              </a:ext>
            </a:extLst>
          </p:cNvPr>
          <p:cNvSpPr>
            <a:spLocks noGrp="1"/>
          </p:cNvSpPr>
          <p:nvPr>
            <p:ph sz="quarter" idx="14"/>
          </p:nvPr>
        </p:nvSpPr>
        <p:spPr>
          <a:xfrm>
            <a:off x="391236" y="1699146"/>
            <a:ext cx="4885937" cy="4085783"/>
          </a:xfrm>
          <a:prstGeom prst="rect">
            <a:avLst/>
          </a:prstGeom>
        </p:spPr>
        <p:txBody>
          <a:bodyPr>
            <a:normAutofit/>
          </a:bodyPr>
          <a:lstStyle>
            <a:lvl1pPr>
              <a:defRPr sz="2000">
                <a:solidFill>
                  <a:schemeClr val="bg1">
                    <a:lumMod val="75000"/>
                    <a:lumOff val="25000"/>
                  </a:schemeClr>
                </a:solidFill>
              </a:defRPr>
            </a:lvl1pPr>
            <a:lvl2pPr>
              <a:defRPr sz="1800">
                <a:solidFill>
                  <a:schemeClr val="bg1">
                    <a:lumMod val="75000"/>
                    <a:lumOff val="25000"/>
                  </a:schemeClr>
                </a:solidFill>
              </a:defRPr>
            </a:lvl2pPr>
            <a:lvl3pPr>
              <a:defRPr sz="1600">
                <a:solidFill>
                  <a:schemeClr val="bg1">
                    <a:lumMod val="75000"/>
                    <a:lumOff val="25000"/>
                  </a:schemeClr>
                </a:solidFill>
              </a:defRPr>
            </a:lvl3pPr>
            <a:lvl4pPr>
              <a:defRPr sz="1400">
                <a:solidFill>
                  <a:schemeClr val="bg1">
                    <a:lumMod val="75000"/>
                    <a:lumOff val="25000"/>
                  </a:schemeClr>
                </a:solidFill>
              </a:defRPr>
            </a:lvl4pPr>
            <a:lvl5pPr>
              <a:defRPr sz="1400">
                <a:solidFill>
                  <a:schemeClr val="bg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7">
            <a:extLst>
              <a:ext uri="{FF2B5EF4-FFF2-40B4-BE49-F238E27FC236}">
                <a16:creationId xmlns:a16="http://schemas.microsoft.com/office/drawing/2014/main" id="{87DC5BC9-6951-4D94-A588-AF83CDBBEA6A}"/>
              </a:ext>
            </a:extLst>
          </p:cNvPr>
          <p:cNvSpPr txBox="1">
            <a:spLocks/>
          </p:cNvSpPr>
          <p:nvPr userDrawn="1"/>
        </p:nvSpPr>
        <p:spPr>
          <a:xfrm>
            <a:off x="0" y="6442742"/>
            <a:ext cx="12192000" cy="336165"/>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accent6">
                    <a:lumMod val="25000"/>
                    <a:lumOff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kern="1200" dirty="0">
                <a:solidFill>
                  <a:schemeClr val="accent6">
                    <a:lumMod val="25000"/>
                    <a:lumOff val="75000"/>
                  </a:schemeClr>
                </a:solidFill>
                <a:effectLst/>
                <a:latin typeface="Arial" panose="020B0604020202020204" pitchFamily="34" charset="0"/>
                <a:ea typeface="+mn-ea"/>
                <a:cs typeface="+mn-cs"/>
              </a:rPr>
              <a:t>AMD Public   |   Let’s build… 2020   |   Curing Amnesia and other GPU maladies with AMD’s developer tools  |   May 15, 2020   |      </a:t>
            </a:r>
            <a:fld id="{959A88F6-A667-2F47-A1AA-6AA2965AA51F}"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79360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ulleted List &amp; Description">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24D2590-BF05-0146-BD80-3091FEDD6A64}"/>
              </a:ext>
            </a:extLst>
          </p:cNvPr>
          <p:cNvSpPr>
            <a:spLocks noGrp="1"/>
          </p:cNvSpPr>
          <p:nvPr>
            <p:ph type="body" sz="quarter" idx="10"/>
          </p:nvPr>
        </p:nvSpPr>
        <p:spPr>
          <a:xfrm>
            <a:off x="391237" y="1695268"/>
            <a:ext cx="11409528" cy="4062802"/>
          </a:xfrm>
        </p:spPr>
        <p:txBody>
          <a:bodyPr>
            <a:normAutofit/>
          </a:bodyPr>
          <a:lstStyle>
            <a:lvl1pPr marL="457200" marR="0" indent="-457200" algn="l" defTabSz="914400" rtl="0" eaLnBrk="1" fontAlgn="auto" latinLnBrk="0" hangingPunct="1">
              <a:lnSpc>
                <a:spcPct val="90000"/>
              </a:lnSpc>
              <a:spcBef>
                <a:spcPts val="1000"/>
              </a:spcBef>
              <a:spcAft>
                <a:spcPts val="0"/>
              </a:spcAft>
              <a:buClr>
                <a:schemeClr val="tx1">
                  <a:lumMod val="85000"/>
                </a:schemeClr>
              </a:buClr>
              <a:buSzTx/>
              <a:buFont typeface="Arial" panose="020B0604020202020204" pitchFamily="34" charset="0"/>
              <a:buChar char="•"/>
              <a:tabLst/>
              <a:defRPr sz="1800">
                <a:solidFill>
                  <a:schemeClr val="bg1">
                    <a:lumMod val="75000"/>
                    <a:lumOff val="25000"/>
                  </a:schemeClr>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177BDB90-1E59-074D-9825-03BCAD17A2E7}"/>
              </a:ext>
            </a:extLst>
          </p:cNvPr>
          <p:cNvSpPr>
            <a:spLocks noGrp="1"/>
          </p:cNvSpPr>
          <p:nvPr>
            <p:ph type="title" hasCustomPrompt="1"/>
          </p:nvPr>
        </p:nvSpPr>
        <p:spPr>
          <a:xfrm>
            <a:off x="391236" y="447260"/>
            <a:ext cx="11409528" cy="1041171"/>
          </a:xfrm>
          <a:prstGeom prst="rect">
            <a:avLst/>
          </a:prstGeom>
        </p:spPr>
        <p:txBody>
          <a:bodyPr>
            <a:normAutofit/>
          </a:bodyPr>
          <a:lstStyle>
            <a:lvl1pPr>
              <a:defRPr sz="4000" b="1" cap="all" baseline="0">
                <a:solidFill>
                  <a:schemeClr val="bg1"/>
                </a:solidFill>
              </a:defRPr>
            </a:lvl1pPr>
          </a:lstStyle>
          <a:p>
            <a:r>
              <a:rPr lang="en-US" dirty="0"/>
              <a:t>Click to edit title</a:t>
            </a:r>
          </a:p>
        </p:txBody>
      </p:sp>
      <p:sp>
        <p:nvSpPr>
          <p:cNvPr id="6" name="Slide Number Placeholder 7">
            <a:extLst>
              <a:ext uri="{FF2B5EF4-FFF2-40B4-BE49-F238E27FC236}">
                <a16:creationId xmlns:a16="http://schemas.microsoft.com/office/drawing/2014/main" id="{93689366-49BA-4BC9-9975-2D91F18EAABD}"/>
              </a:ext>
            </a:extLst>
          </p:cNvPr>
          <p:cNvSpPr txBox="1">
            <a:spLocks/>
          </p:cNvSpPr>
          <p:nvPr userDrawn="1"/>
        </p:nvSpPr>
        <p:spPr>
          <a:xfrm>
            <a:off x="0" y="6442742"/>
            <a:ext cx="12192000" cy="336165"/>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accent6">
                    <a:lumMod val="25000"/>
                    <a:lumOff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kern="1200" dirty="0">
                <a:solidFill>
                  <a:schemeClr val="accent6">
                    <a:lumMod val="25000"/>
                    <a:lumOff val="75000"/>
                  </a:schemeClr>
                </a:solidFill>
                <a:effectLst/>
                <a:latin typeface="Arial" panose="020B0604020202020204" pitchFamily="34" charset="0"/>
                <a:ea typeface="+mn-ea"/>
                <a:cs typeface="+mn-cs"/>
              </a:rPr>
              <a:t>AMD Public   |   Let’s build… 2020   |   Curing Amnesia and other GPU maladies with AMD’s developer tools  |   May 15, 2020   |      </a:t>
            </a:r>
            <a:fld id="{959A88F6-A667-2F47-A1AA-6AA2965AA51F}"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96245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897BAA3-5A7D-4AEA-971F-E2228217A54F}"/>
              </a:ext>
            </a:extLst>
          </p:cNvPr>
          <p:cNvSpPr/>
          <p:nvPr userDrawn="1"/>
        </p:nvSpPr>
        <p:spPr>
          <a:xfrm>
            <a:off x="0" y="6135756"/>
            <a:ext cx="12192000" cy="722243"/>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Placeholder 1">
            <a:extLst>
              <a:ext uri="{FF2B5EF4-FFF2-40B4-BE49-F238E27FC236}">
                <a16:creationId xmlns:a16="http://schemas.microsoft.com/office/drawing/2014/main" id="{FBB0840D-E761-324D-A501-0EF0009A1B2A}"/>
              </a:ext>
            </a:extLst>
          </p:cNvPr>
          <p:cNvSpPr>
            <a:spLocks noGrp="1"/>
          </p:cNvSpPr>
          <p:nvPr>
            <p:ph type="title"/>
          </p:nvPr>
        </p:nvSpPr>
        <p:spPr>
          <a:xfrm>
            <a:off x="367175" y="365126"/>
            <a:ext cx="11460390" cy="12432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363ABFEB-DC8C-0D49-A54E-FAA3190B3D37}"/>
              </a:ext>
            </a:extLst>
          </p:cNvPr>
          <p:cNvSpPr>
            <a:spLocks noGrp="1"/>
          </p:cNvSpPr>
          <p:nvPr>
            <p:ph type="body" idx="1"/>
          </p:nvPr>
        </p:nvSpPr>
        <p:spPr>
          <a:xfrm>
            <a:off x="367175" y="1825625"/>
            <a:ext cx="11460390" cy="399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B4A45BF6-5AB3-4691-B764-AA2956FEE283}"/>
              </a:ext>
            </a:extLst>
          </p:cNvPr>
          <p:cNvSpPr/>
          <p:nvPr userDrawn="1"/>
        </p:nvSpPr>
        <p:spPr>
          <a:xfrm>
            <a:off x="0" y="6249434"/>
            <a:ext cx="12192000" cy="608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drawing, plate&#10;&#10;Description automatically generated">
            <a:extLst>
              <a:ext uri="{FF2B5EF4-FFF2-40B4-BE49-F238E27FC236}">
                <a16:creationId xmlns:a16="http://schemas.microsoft.com/office/drawing/2014/main" id="{F3EBC1CA-85F7-45F3-945C-85C74E2BA2DD}"/>
              </a:ext>
            </a:extLst>
          </p:cNvPr>
          <p:cNvPicPr>
            <a:picLocks noChangeAspect="1"/>
          </p:cNvPicPr>
          <p:nvPr userDrawn="1"/>
        </p:nvPicPr>
        <p:blipFill>
          <a:blip r:embed="rId17"/>
          <a:stretch>
            <a:fillRect/>
          </a:stretch>
        </p:blipFill>
        <p:spPr>
          <a:xfrm>
            <a:off x="292815" y="6416136"/>
            <a:ext cx="999654" cy="285546"/>
          </a:xfrm>
          <a:prstGeom prst="rect">
            <a:avLst/>
          </a:prstGeom>
        </p:spPr>
      </p:pic>
    </p:spTree>
    <p:extLst>
      <p:ext uri="{BB962C8B-B14F-4D97-AF65-F5344CB8AC3E}">
        <p14:creationId xmlns:p14="http://schemas.microsoft.com/office/powerpoint/2010/main" val="3037197956"/>
      </p:ext>
    </p:extLst>
  </p:cSld>
  <p:clrMap bg1="dk1" tx1="lt1" bg2="dk2" tx2="lt2" accent1="accent1" accent2="accent2" accent3="accent3" accent4="accent4" accent5="accent5" accent6="accent6" hlink="hlink" folHlink="folHlink"/>
  <p:sldLayoutIdLst>
    <p:sldLayoutId id="2147483793" r:id="rId1"/>
    <p:sldLayoutId id="2147483823" r:id="rId2"/>
    <p:sldLayoutId id="2147483824" r:id="rId3"/>
    <p:sldLayoutId id="2147483825" r:id="rId4"/>
    <p:sldLayoutId id="2147483826" r:id="rId5"/>
    <p:sldLayoutId id="2147483827" r:id="rId6"/>
    <p:sldLayoutId id="2147483829" r:id="rId7"/>
    <p:sldLayoutId id="2147483830" r:id="rId8"/>
    <p:sldLayoutId id="2147483831" r:id="rId9"/>
    <p:sldLayoutId id="2147483806" r:id="rId10"/>
    <p:sldLayoutId id="2147483820" r:id="rId11"/>
    <p:sldLayoutId id="2147483819" r:id="rId12"/>
    <p:sldLayoutId id="2147483817" r:id="rId13"/>
    <p:sldLayoutId id="2147483818" r:id="rId14"/>
    <p:sldLayoutId id="2147483832" r:id="rId15"/>
  </p:sldLayoutIdLst>
  <p:hf hdr="0" ftr="0" dt="0"/>
  <p:txStyles>
    <p:titleStyle>
      <a:lvl1pPr algn="l" defTabSz="914400" rtl="0" eaLnBrk="1" latinLnBrk="0" hangingPunct="1">
        <a:lnSpc>
          <a:spcPct val="90000"/>
        </a:lnSpc>
        <a:spcBef>
          <a:spcPct val="0"/>
        </a:spcBef>
        <a:buNone/>
        <a:defRPr sz="4000" b="1" i="0" kern="1200" cap="all" baseline="0">
          <a:solidFill>
            <a:schemeClr val="bg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Clr>
          <a:schemeClr val="tx1">
            <a:lumMod val="85000"/>
          </a:schemeClr>
        </a:buClr>
        <a:buFont typeface="Arial" panose="020B0604020202020204" pitchFamily="34" charset="0"/>
        <a:buNone/>
        <a:defRPr sz="2400" b="0" i="0" kern="1200">
          <a:solidFill>
            <a:schemeClr val="bg1">
              <a:lumMod val="75000"/>
              <a:lumOff val="25000"/>
            </a:schemeClr>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85000"/>
          </a:schemeClr>
        </a:buClr>
        <a:buFont typeface="Arial" panose="020B0604020202020204" pitchFamily="34" charset="0"/>
        <a:buNone/>
        <a:defRPr sz="2000" b="0" i="0" kern="1200">
          <a:solidFill>
            <a:schemeClr val="bg1">
              <a:lumMod val="75000"/>
              <a:lumOff val="25000"/>
            </a:schemeClr>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85000"/>
          </a:schemeClr>
        </a:buClr>
        <a:buFont typeface="Arial" panose="020B0604020202020204" pitchFamily="34" charset="0"/>
        <a:buNone/>
        <a:defRPr sz="1800" b="0" i="0" kern="1200">
          <a:solidFill>
            <a:schemeClr val="bg1">
              <a:lumMod val="75000"/>
              <a:lumOff val="25000"/>
            </a:schemeClr>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85000"/>
          </a:schemeClr>
        </a:buClr>
        <a:buFont typeface="Arial" panose="020B0604020202020204" pitchFamily="34" charset="0"/>
        <a:buNone/>
        <a:defRPr sz="1600" b="0" i="0" kern="1200">
          <a:solidFill>
            <a:schemeClr val="bg1">
              <a:lumMod val="75000"/>
              <a:lumOff val="25000"/>
            </a:schemeClr>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85000"/>
          </a:schemeClr>
        </a:buClr>
        <a:buFont typeface="Arial" panose="020B0604020202020204" pitchFamily="34" charset="0"/>
        <a:buNone/>
        <a:defRPr sz="1600" b="0" i="0" kern="1200">
          <a:solidFill>
            <a:schemeClr val="bg1">
              <a:lumMod val="75000"/>
              <a:lumOff val="25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200">
          <p15:clr>
            <a:srgbClr val="F26B43"/>
          </p15:clr>
        </p15:guide>
        <p15:guide id="4" orient="horz" pos="4104">
          <p15:clr>
            <a:srgbClr val="F26B43"/>
          </p15:clr>
        </p15:guide>
        <p15:guide id="5" pos="480">
          <p15:clr>
            <a:srgbClr val="F26B43"/>
          </p15:clr>
        </p15:guide>
        <p15:guide id="6" orient="horz" pos="2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image" Target="../media/image17.png"/></Relationships>
</file>

<file path=ppt/slides/_rels/slide10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11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hyperlink" Target="http://www.gpuopen.com/" TargetMode="External"/><Relationship Id="rId2" Type="http://schemas.openxmlformats.org/officeDocument/2006/relationships/notesSlide" Target="../notesSlides/notesSlide112.xml"/><Relationship Id="rId1" Type="http://schemas.openxmlformats.org/officeDocument/2006/relationships/slideLayout" Target="../slideLayouts/slideLayout9.xml"/><Relationship Id="rId4" Type="http://schemas.openxmlformats.org/officeDocument/2006/relationships/hyperlink" Target="https://github.com/GPUOpen-Tools/radeon_memory_visualizer"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www.gpuopen.com/"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s://github.com/GPUOpen-Tools/radeon_gpu_analyzer/releas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www.gpuopen.com/"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hyperlink" Target="https://github.com/GPUOpen-Tools/radeon_gpu_profiler/release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8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8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8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6.png"/></Relationships>
</file>

<file path=ppt/slides/_rels/slide9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70E67E-C301-4C18-BE8C-30A5DA12D05D}"/>
              </a:ext>
            </a:extLst>
          </p:cNvPr>
          <p:cNvSpPr>
            <a:spLocks noGrp="1"/>
          </p:cNvSpPr>
          <p:nvPr>
            <p:ph type="body" sz="quarter" idx="11"/>
          </p:nvPr>
        </p:nvSpPr>
        <p:spPr/>
        <p:txBody>
          <a:bodyPr/>
          <a:lstStyle/>
          <a:p>
            <a:r>
              <a:rPr lang="en-US" dirty="0"/>
              <a:t>Amit Ben-Moshe, Chris Hesik, Gordon Selley </a:t>
            </a:r>
          </a:p>
        </p:txBody>
      </p:sp>
      <p:sp>
        <p:nvSpPr>
          <p:cNvPr id="3" name="Title 2">
            <a:extLst>
              <a:ext uri="{FF2B5EF4-FFF2-40B4-BE49-F238E27FC236}">
                <a16:creationId xmlns:a16="http://schemas.microsoft.com/office/drawing/2014/main" id="{8BD5DFA7-BF8D-4C2D-905F-62DBACEB2C6F}"/>
              </a:ext>
            </a:extLst>
          </p:cNvPr>
          <p:cNvSpPr>
            <a:spLocks noGrp="1"/>
          </p:cNvSpPr>
          <p:nvPr>
            <p:ph type="title"/>
          </p:nvPr>
        </p:nvSpPr>
        <p:spPr/>
        <p:txBody>
          <a:bodyPr>
            <a:noAutofit/>
          </a:bodyPr>
          <a:lstStyle/>
          <a:p>
            <a:r>
              <a:rPr lang="en-US" sz="2800" dirty="0"/>
              <a:t>Curing Amnesia and other GPU maladies with AMD developer tools</a:t>
            </a:r>
          </a:p>
        </p:txBody>
      </p:sp>
    </p:spTree>
    <p:extLst>
      <p:ext uri="{BB962C8B-B14F-4D97-AF65-F5344CB8AC3E}">
        <p14:creationId xmlns:p14="http://schemas.microsoft.com/office/powerpoint/2010/main" val="249778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4B15B-E844-456C-8ED9-42FDF3C9A55A}"/>
              </a:ext>
            </a:extLst>
          </p:cNvPr>
          <p:cNvSpPr>
            <a:spLocks noGrp="1"/>
          </p:cNvSpPr>
          <p:nvPr>
            <p:ph type="body" sz="quarter" idx="10"/>
          </p:nvPr>
        </p:nvSpPr>
        <p:spPr/>
        <p:txBody>
          <a:bodyPr>
            <a:normAutofit/>
          </a:bodyPr>
          <a:lstStyle/>
          <a:p>
            <a:r>
              <a:rPr lang="en-US" sz="2000" dirty="0"/>
              <a:t>Root signatures - 3 scenarios:</a:t>
            </a:r>
          </a:p>
          <a:p>
            <a:pPr lvl="1"/>
            <a:r>
              <a:rPr lang="en-US" sz="2200" b="1" dirty="0"/>
              <a:t>[</a:t>
            </a:r>
            <a:r>
              <a:rPr lang="en-US" sz="2200" b="1" dirty="0" err="1"/>
              <a:t>RootSignature</a:t>
            </a:r>
            <a:r>
              <a:rPr lang="en-US" sz="2200" b="1" dirty="0"/>
              <a:t>()]</a:t>
            </a:r>
            <a:r>
              <a:rPr lang="en-US" sz="2200" dirty="0"/>
              <a:t> attribute for shader in HLSL code</a:t>
            </a:r>
          </a:p>
          <a:p>
            <a:pPr lvl="2"/>
            <a:r>
              <a:rPr lang="en-US" sz="2000" dirty="0"/>
              <a:t>All set!</a:t>
            </a:r>
          </a:p>
          <a:p>
            <a:pPr lvl="1"/>
            <a:r>
              <a:rPr lang="en-US" sz="2200" dirty="0"/>
              <a:t>Macro defined but attribute not used</a:t>
            </a:r>
          </a:p>
          <a:p>
            <a:pPr lvl="2"/>
            <a:r>
              <a:rPr lang="en-US" sz="2000" dirty="0"/>
              <a:t>Use </a:t>
            </a:r>
            <a:r>
              <a:rPr lang="en-US" sz="2000" b="1" dirty="0"/>
              <a:t>--</a:t>
            </a:r>
            <a:r>
              <a:rPr lang="en-US" sz="2000" b="1" dirty="0" err="1"/>
              <a:t>rs</a:t>
            </a:r>
            <a:r>
              <a:rPr lang="en-US" sz="2000" b="1" dirty="0"/>
              <a:t>-macro </a:t>
            </a:r>
            <a:r>
              <a:rPr lang="en-US" sz="2000" dirty="0"/>
              <a:t>&lt;macro name&gt;</a:t>
            </a:r>
          </a:p>
          <a:p>
            <a:pPr lvl="2"/>
            <a:r>
              <a:rPr lang="en-US" sz="2000" dirty="0"/>
              <a:t>Two pass compilation</a:t>
            </a:r>
          </a:p>
          <a:p>
            <a:pPr lvl="1"/>
            <a:r>
              <a:rPr lang="en-US" sz="2200" dirty="0"/>
              <a:t>Precompiled blob</a:t>
            </a:r>
          </a:p>
          <a:p>
            <a:pPr lvl="2"/>
            <a:r>
              <a:rPr lang="en-US" sz="2000" dirty="0"/>
              <a:t>Use </a:t>
            </a:r>
            <a:r>
              <a:rPr lang="en-US" sz="2000" b="1" dirty="0"/>
              <a:t>--</a:t>
            </a:r>
            <a:r>
              <a:rPr lang="en-US" sz="2000" b="1" dirty="0" err="1"/>
              <a:t>rs</a:t>
            </a:r>
            <a:r>
              <a:rPr lang="en-US" sz="2000" b="1" dirty="0"/>
              <a:t>-bin </a:t>
            </a:r>
            <a:r>
              <a:rPr lang="en-US" sz="2000" dirty="0"/>
              <a:t>&lt;path to blob&gt;</a:t>
            </a:r>
          </a:p>
        </p:txBody>
      </p:sp>
      <p:sp>
        <p:nvSpPr>
          <p:cNvPr id="3" name="Title 2">
            <a:extLst>
              <a:ext uri="{FF2B5EF4-FFF2-40B4-BE49-F238E27FC236}">
                <a16:creationId xmlns:a16="http://schemas.microsoft.com/office/drawing/2014/main" id="{55E01160-AFC7-4271-9BA2-E680B05E7076}"/>
              </a:ext>
            </a:extLst>
          </p:cNvPr>
          <p:cNvSpPr>
            <a:spLocks noGrp="1"/>
          </p:cNvSpPr>
          <p:nvPr>
            <p:ph type="title"/>
          </p:nvPr>
        </p:nvSpPr>
        <p:spPr/>
        <p:txBody>
          <a:bodyPr/>
          <a:lstStyle/>
          <a:p>
            <a:r>
              <a:rPr lang="en-US" dirty="0"/>
              <a:t>DirectX® 12 compute</a:t>
            </a:r>
          </a:p>
        </p:txBody>
      </p:sp>
      <p:pic>
        <p:nvPicPr>
          <p:cNvPr id="10" name="Picture 9">
            <a:extLst>
              <a:ext uri="{FF2B5EF4-FFF2-40B4-BE49-F238E27FC236}">
                <a16:creationId xmlns:a16="http://schemas.microsoft.com/office/drawing/2014/main" id="{9479814E-EF0A-4150-982F-2C1F903F9859}"/>
              </a:ext>
            </a:extLst>
          </p:cNvPr>
          <p:cNvPicPr>
            <a:picLocks noChangeAspect="1"/>
          </p:cNvPicPr>
          <p:nvPr/>
        </p:nvPicPr>
        <p:blipFill rotWithShape="1">
          <a:blip r:embed="rId4"/>
          <a:srcRect/>
          <a:stretch/>
        </p:blipFill>
        <p:spPr>
          <a:xfrm>
            <a:off x="7018274" y="2772183"/>
            <a:ext cx="4411726" cy="1723599"/>
          </a:xfrm>
          <a:prstGeom prst="rect">
            <a:avLst/>
          </a:prstGeom>
          <a:effectLst>
            <a:outerShdw blurRad="254000" dist="165100" dir="2700000" algn="tl" rotWithShape="0">
              <a:prstClr val="black">
                <a:alpha val="40000"/>
              </a:prstClr>
            </a:outerShdw>
          </a:effectLst>
        </p:spPr>
      </p:pic>
      <p:pic>
        <p:nvPicPr>
          <p:cNvPr id="11" name="Picture 10">
            <a:extLst>
              <a:ext uri="{FF2B5EF4-FFF2-40B4-BE49-F238E27FC236}">
                <a16:creationId xmlns:a16="http://schemas.microsoft.com/office/drawing/2014/main" id="{AD1F2DD9-1AF5-4D1B-BC7C-B817BA8751DF}"/>
              </a:ext>
            </a:extLst>
          </p:cNvPr>
          <p:cNvPicPr>
            <a:picLocks noChangeAspect="1"/>
          </p:cNvPicPr>
          <p:nvPr/>
        </p:nvPicPr>
        <p:blipFill>
          <a:blip r:embed="rId5"/>
          <a:stretch>
            <a:fillRect/>
          </a:stretch>
        </p:blipFill>
        <p:spPr>
          <a:xfrm>
            <a:off x="7023564" y="2787595"/>
            <a:ext cx="4406436" cy="1706978"/>
          </a:xfrm>
          <a:prstGeom prst="rect">
            <a:avLst/>
          </a:prstGeom>
          <a:effectLst>
            <a:outerShdw blurRad="254000" dist="165100" dir="2700000" algn="tl" rotWithShape="0">
              <a:prstClr val="black">
                <a:alpha val="40000"/>
              </a:prstClr>
            </a:outerShdw>
          </a:effectLst>
        </p:spPr>
      </p:pic>
      <p:sp>
        <p:nvSpPr>
          <p:cNvPr id="12" name="Rectangle: Rounded Corners 11">
            <a:extLst>
              <a:ext uri="{FF2B5EF4-FFF2-40B4-BE49-F238E27FC236}">
                <a16:creationId xmlns:a16="http://schemas.microsoft.com/office/drawing/2014/main" id="{E54A8C7B-7F38-49E8-B022-AB52FCEA8A7E}"/>
              </a:ext>
            </a:extLst>
          </p:cNvPr>
          <p:cNvSpPr/>
          <p:nvPr/>
        </p:nvSpPr>
        <p:spPr>
          <a:xfrm>
            <a:off x="6980174" y="3982114"/>
            <a:ext cx="2467610" cy="580819"/>
          </a:xfrm>
          <a:prstGeom prst="round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8715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2" grpId="0" animBg="1"/>
      <p:bldP spid="12"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0">
            <a:extLst>
              <a:ext uri="{FF2B5EF4-FFF2-40B4-BE49-F238E27FC236}">
                <a16:creationId xmlns:a16="http://schemas.microsoft.com/office/drawing/2014/main" id="{F12E924B-CC12-4D62-9F00-F8674BD7236B}"/>
              </a:ext>
            </a:extLst>
          </p:cNvPr>
          <p:cNvPicPr>
            <a:picLocks noChangeAspect="1"/>
          </p:cNvPicPr>
          <p:nvPr/>
        </p:nvPicPr>
        <p:blipFill rotWithShape="1">
          <a:blip r:embed="rId3"/>
          <a:srcRect t="4101" r="12272" b="26971"/>
          <a:stretch/>
        </p:blipFill>
        <p:spPr>
          <a:xfrm>
            <a:off x="396423" y="886904"/>
            <a:ext cx="11331311" cy="5007959"/>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sp>
        <p:nvSpPr>
          <p:cNvPr id="9" name="Rectangle 8">
            <a:extLst>
              <a:ext uri="{FF2B5EF4-FFF2-40B4-BE49-F238E27FC236}">
                <a16:creationId xmlns:a16="http://schemas.microsoft.com/office/drawing/2014/main" id="{7122CADB-0115-4FDA-BDBF-04CEF74A4598}"/>
              </a:ext>
            </a:extLst>
          </p:cNvPr>
          <p:cNvSpPr/>
          <p:nvPr/>
        </p:nvSpPr>
        <p:spPr>
          <a:xfrm>
            <a:off x="1471732" y="2212530"/>
            <a:ext cx="1568532" cy="298589"/>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E94888-EF31-4187-B551-E6B86353A3B6}"/>
              </a:ext>
            </a:extLst>
          </p:cNvPr>
          <p:cNvSpPr/>
          <p:nvPr/>
        </p:nvSpPr>
        <p:spPr>
          <a:xfrm>
            <a:off x="8874349" y="1445888"/>
            <a:ext cx="2776128" cy="1983112"/>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377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0">
            <a:extLst>
              <a:ext uri="{FF2B5EF4-FFF2-40B4-BE49-F238E27FC236}">
                <a16:creationId xmlns:a16="http://schemas.microsoft.com/office/drawing/2014/main" id="{F12E924B-CC12-4D62-9F00-F8674BD7236B}"/>
              </a:ext>
            </a:extLst>
          </p:cNvPr>
          <p:cNvPicPr>
            <a:picLocks noChangeAspect="1"/>
          </p:cNvPicPr>
          <p:nvPr/>
        </p:nvPicPr>
        <p:blipFill rotWithShape="1">
          <a:blip r:embed="rId3"/>
          <a:srcRect l="6248" t="52047" r="57335"/>
          <a:stretch/>
        </p:blipFill>
        <p:spPr>
          <a:xfrm>
            <a:off x="396422" y="886904"/>
            <a:ext cx="6761397" cy="5007959"/>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sp>
        <p:nvSpPr>
          <p:cNvPr id="9" name="Rectangle 8">
            <a:extLst>
              <a:ext uri="{FF2B5EF4-FFF2-40B4-BE49-F238E27FC236}">
                <a16:creationId xmlns:a16="http://schemas.microsoft.com/office/drawing/2014/main" id="{7122CADB-0115-4FDA-BDBF-04CEF74A4598}"/>
              </a:ext>
            </a:extLst>
          </p:cNvPr>
          <p:cNvSpPr/>
          <p:nvPr/>
        </p:nvSpPr>
        <p:spPr>
          <a:xfrm>
            <a:off x="1136452" y="5103050"/>
            <a:ext cx="4334708" cy="298589"/>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41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rotWithShape="1">
          <a:blip r:embed="rId3"/>
          <a:srcRect b="11552"/>
          <a:stretch/>
        </p:blipFill>
        <p:spPr>
          <a:xfrm>
            <a:off x="982976" y="1025625"/>
            <a:ext cx="10226040" cy="4880390"/>
          </a:xfr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Snapshot compare</a:t>
            </a:r>
          </a:p>
        </p:txBody>
      </p:sp>
      <p:sp>
        <p:nvSpPr>
          <p:cNvPr id="8" name="Rectangle 7">
            <a:extLst>
              <a:ext uri="{FF2B5EF4-FFF2-40B4-BE49-F238E27FC236}">
                <a16:creationId xmlns:a16="http://schemas.microsoft.com/office/drawing/2014/main" id="{447D5EAA-04F9-4920-B66A-1CFD2CE5ECDC}"/>
              </a:ext>
            </a:extLst>
          </p:cNvPr>
          <p:cNvSpPr/>
          <p:nvPr/>
        </p:nvSpPr>
        <p:spPr>
          <a:xfrm>
            <a:off x="2032000" y="1950720"/>
            <a:ext cx="4186654" cy="1564640"/>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A8FE014-B8A7-419B-80AA-DD25FF64F1EF}"/>
              </a:ext>
            </a:extLst>
          </p:cNvPr>
          <p:cNvSpPr/>
          <p:nvPr/>
        </p:nvSpPr>
        <p:spPr>
          <a:xfrm>
            <a:off x="6193254" y="1950720"/>
            <a:ext cx="3966746" cy="1564640"/>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peech Bubble: Rectangle 11">
            <a:extLst>
              <a:ext uri="{FF2B5EF4-FFF2-40B4-BE49-F238E27FC236}">
                <a16:creationId xmlns:a16="http://schemas.microsoft.com/office/drawing/2014/main" id="{BFF66F19-08A0-4F5D-BD9C-D56231563F40}"/>
              </a:ext>
            </a:extLst>
          </p:cNvPr>
          <p:cNvSpPr/>
          <p:nvPr/>
        </p:nvSpPr>
        <p:spPr>
          <a:xfrm>
            <a:off x="3594163" y="2667000"/>
            <a:ext cx="2353445" cy="453430"/>
          </a:xfrm>
          <a:prstGeom prst="wedgeRectCallout">
            <a:avLst>
              <a:gd name="adj1" fmla="val 57830"/>
              <a:gd name="adj2" fmla="val 21827"/>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End of scene 1</a:t>
            </a:r>
          </a:p>
        </p:txBody>
      </p:sp>
      <p:sp>
        <p:nvSpPr>
          <p:cNvPr id="13" name="Speech Bubble: Rectangle 12">
            <a:extLst>
              <a:ext uri="{FF2B5EF4-FFF2-40B4-BE49-F238E27FC236}">
                <a16:creationId xmlns:a16="http://schemas.microsoft.com/office/drawing/2014/main" id="{9102D48C-0DBB-4FD9-A252-D1469318DCB3}"/>
              </a:ext>
            </a:extLst>
          </p:cNvPr>
          <p:cNvSpPr/>
          <p:nvPr/>
        </p:nvSpPr>
        <p:spPr>
          <a:xfrm>
            <a:off x="6364170" y="2667000"/>
            <a:ext cx="2165150" cy="453430"/>
          </a:xfrm>
          <a:prstGeom prst="wedgeRectCallout">
            <a:avLst>
              <a:gd name="adj1" fmla="val -56240"/>
              <a:gd name="adj2" fmla="val 21826"/>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Start of scene 2</a:t>
            </a:r>
          </a:p>
        </p:txBody>
      </p:sp>
    </p:spTree>
    <p:extLst>
      <p:ext uri="{BB962C8B-B14F-4D97-AF65-F5344CB8AC3E}">
        <p14:creationId xmlns:p14="http://schemas.microsoft.com/office/powerpoint/2010/main" val="85388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grpId="1"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2" grpId="0" animBg="1"/>
      <p:bldP spid="12" grpId="1" animBg="1"/>
      <p:bldP spid="1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rotWithShape="1">
          <a:blip r:embed="rId3"/>
          <a:srcRect b="9095"/>
          <a:stretch/>
        </p:blipFill>
        <p:spPr>
          <a:xfrm>
            <a:off x="982976" y="1025625"/>
            <a:ext cx="10226040" cy="4880390"/>
          </a:xfr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Snapshot compare</a:t>
            </a:r>
          </a:p>
        </p:txBody>
      </p:sp>
      <p:sp>
        <p:nvSpPr>
          <p:cNvPr id="5" name="Rectangle 4">
            <a:extLst>
              <a:ext uri="{FF2B5EF4-FFF2-40B4-BE49-F238E27FC236}">
                <a16:creationId xmlns:a16="http://schemas.microsoft.com/office/drawing/2014/main" id="{3A182F37-601B-4FC3-A556-CD49905593B7}"/>
              </a:ext>
            </a:extLst>
          </p:cNvPr>
          <p:cNvSpPr/>
          <p:nvPr/>
        </p:nvSpPr>
        <p:spPr>
          <a:xfrm>
            <a:off x="4794052" y="1920240"/>
            <a:ext cx="291028" cy="1518920"/>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4CEB335-748D-4D9B-A566-23484F24E9E7}"/>
              </a:ext>
            </a:extLst>
          </p:cNvPr>
          <p:cNvSpPr/>
          <p:nvPr/>
        </p:nvSpPr>
        <p:spPr>
          <a:xfrm>
            <a:off x="7577892" y="1920240"/>
            <a:ext cx="291028" cy="1518920"/>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488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0">
            <a:extLst>
              <a:ext uri="{FF2B5EF4-FFF2-40B4-BE49-F238E27FC236}">
                <a16:creationId xmlns:a16="http://schemas.microsoft.com/office/drawing/2014/main" id="{D3714BF1-D35F-485E-BF30-9EEDE394592C}"/>
              </a:ext>
            </a:extLst>
          </p:cNvPr>
          <p:cNvPicPr>
            <a:picLocks noChangeAspect="1"/>
          </p:cNvPicPr>
          <p:nvPr/>
        </p:nvPicPr>
        <p:blipFill rotWithShape="1">
          <a:blip r:embed="rId3"/>
          <a:srcRect l="6212" t="24662" r="32550" b="14099"/>
          <a:stretch/>
        </p:blipFill>
        <p:spPr>
          <a:xfrm>
            <a:off x="1801991" y="1111938"/>
            <a:ext cx="8588017" cy="4508708"/>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Snapshot compare</a:t>
            </a:r>
          </a:p>
        </p:txBody>
      </p:sp>
      <p:sp>
        <p:nvSpPr>
          <p:cNvPr id="13" name="Rectangle 12">
            <a:extLst>
              <a:ext uri="{FF2B5EF4-FFF2-40B4-BE49-F238E27FC236}">
                <a16:creationId xmlns:a16="http://schemas.microsoft.com/office/drawing/2014/main" id="{5AAAEC5E-6743-4534-BEA4-68F502E56E8E}"/>
              </a:ext>
            </a:extLst>
          </p:cNvPr>
          <p:cNvSpPr/>
          <p:nvPr/>
        </p:nvSpPr>
        <p:spPr>
          <a:xfrm>
            <a:off x="2121972" y="3148381"/>
            <a:ext cx="8317428" cy="793699"/>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396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rotWithShape="1">
          <a:blip r:embed="rId3"/>
          <a:srcRect b="9095"/>
          <a:stretch/>
        </p:blipFill>
        <p:spPr>
          <a:xfrm>
            <a:off x="982980" y="1027650"/>
            <a:ext cx="10226040" cy="4880390"/>
          </a:xfr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Snapshot compare</a:t>
            </a:r>
          </a:p>
        </p:txBody>
      </p:sp>
      <p:sp>
        <p:nvSpPr>
          <p:cNvPr id="10" name="Rectangle 9">
            <a:extLst>
              <a:ext uri="{FF2B5EF4-FFF2-40B4-BE49-F238E27FC236}">
                <a16:creationId xmlns:a16="http://schemas.microsoft.com/office/drawing/2014/main" id="{25BF6EAD-BEB5-462D-90A8-D9464D849940}"/>
              </a:ext>
            </a:extLst>
          </p:cNvPr>
          <p:cNvSpPr/>
          <p:nvPr/>
        </p:nvSpPr>
        <p:spPr>
          <a:xfrm>
            <a:off x="2463602" y="1560881"/>
            <a:ext cx="8118038" cy="1487119"/>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6DC1780-26B4-4913-BD99-90221F8E20DD}"/>
              </a:ext>
            </a:extLst>
          </p:cNvPr>
          <p:cNvSpPr/>
          <p:nvPr/>
        </p:nvSpPr>
        <p:spPr>
          <a:xfrm>
            <a:off x="1836085" y="3087370"/>
            <a:ext cx="4696795" cy="1555750"/>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788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xit" presetSubtype="0" fill="hold" grpId="1"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0">
            <a:extLst>
              <a:ext uri="{FF2B5EF4-FFF2-40B4-BE49-F238E27FC236}">
                <a16:creationId xmlns:a16="http://schemas.microsoft.com/office/drawing/2014/main" id="{2C191CE1-5C59-463A-83B0-AFCB26806443}"/>
              </a:ext>
            </a:extLst>
          </p:cNvPr>
          <p:cNvPicPr>
            <a:picLocks noChangeAspect="1"/>
          </p:cNvPicPr>
          <p:nvPr/>
        </p:nvPicPr>
        <p:blipFill>
          <a:blip r:embed="rId3">
            <a:alphaModFix amt="36000"/>
          </a:blip>
          <a:srcRect/>
          <a:stretch/>
        </p:blipFill>
        <p:spPr>
          <a:xfrm>
            <a:off x="1816278" y="1111938"/>
            <a:ext cx="8588017" cy="4508708"/>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Snapshot compare</a:t>
            </a:r>
          </a:p>
        </p:txBody>
      </p:sp>
      <p:pic>
        <p:nvPicPr>
          <p:cNvPr id="5" name="Content Placeholder 10">
            <a:extLst>
              <a:ext uri="{FF2B5EF4-FFF2-40B4-BE49-F238E27FC236}">
                <a16:creationId xmlns:a16="http://schemas.microsoft.com/office/drawing/2014/main" id="{1027B456-31E6-4A49-804B-D537C278FFD7}"/>
              </a:ext>
            </a:extLst>
          </p:cNvPr>
          <p:cNvPicPr>
            <a:picLocks noChangeAspect="1"/>
          </p:cNvPicPr>
          <p:nvPr/>
        </p:nvPicPr>
        <p:blipFill rotWithShape="1">
          <a:blip r:embed="rId3"/>
          <a:srcRect l="14332" t="9703" r="61535" b="61566"/>
          <a:stretch/>
        </p:blipFill>
        <p:spPr>
          <a:xfrm>
            <a:off x="4035549" y="2141220"/>
            <a:ext cx="4120898" cy="2575560"/>
          </a:xfrm>
          <a:prstGeom prst="rect">
            <a:avLst/>
          </a:prstGeom>
          <a:effectLst>
            <a:outerShdw blurRad="127000" dist="25400" dir="7920000" sx="101000" sy="101000" algn="tl" rotWithShape="0">
              <a:prstClr val="black">
                <a:alpha val="30000"/>
              </a:prstClr>
            </a:outerShdw>
          </a:effectLst>
        </p:spPr>
      </p:pic>
      <p:pic>
        <p:nvPicPr>
          <p:cNvPr id="6" name="Content Placeholder 10">
            <a:extLst>
              <a:ext uri="{FF2B5EF4-FFF2-40B4-BE49-F238E27FC236}">
                <a16:creationId xmlns:a16="http://schemas.microsoft.com/office/drawing/2014/main" id="{10A7220D-EF26-4195-949F-D8E15AC78555}"/>
              </a:ext>
            </a:extLst>
          </p:cNvPr>
          <p:cNvPicPr>
            <a:picLocks noChangeAspect="1"/>
          </p:cNvPicPr>
          <p:nvPr/>
        </p:nvPicPr>
        <p:blipFill rotWithShape="1">
          <a:blip r:embed="rId3"/>
          <a:srcRect l="41991" t="9590" r="33876" b="61679"/>
          <a:stretch/>
        </p:blipFill>
        <p:spPr>
          <a:xfrm>
            <a:off x="4049837" y="2141220"/>
            <a:ext cx="4120898" cy="2575560"/>
          </a:xfrm>
          <a:prstGeom prst="rect">
            <a:avLst/>
          </a:prstGeom>
          <a:effectLst>
            <a:outerShdw blurRad="127000" dist="25400" dir="7920000" sx="101000" sy="101000" algn="tl" rotWithShape="0">
              <a:prstClr val="black">
                <a:alpha val="30000"/>
              </a:prstClr>
            </a:outerShdw>
          </a:effectLst>
        </p:spPr>
      </p:pic>
      <p:pic>
        <p:nvPicPr>
          <p:cNvPr id="7" name="Content Placeholder 10">
            <a:extLst>
              <a:ext uri="{FF2B5EF4-FFF2-40B4-BE49-F238E27FC236}">
                <a16:creationId xmlns:a16="http://schemas.microsoft.com/office/drawing/2014/main" id="{03DC01AA-B773-4CC3-98F3-EDDB624B242F}"/>
              </a:ext>
            </a:extLst>
          </p:cNvPr>
          <p:cNvPicPr>
            <a:picLocks noChangeAspect="1"/>
          </p:cNvPicPr>
          <p:nvPr/>
        </p:nvPicPr>
        <p:blipFill rotWithShape="1">
          <a:blip r:embed="rId3"/>
          <a:srcRect l="8197" t="38100" r="44678" b="28749"/>
          <a:stretch/>
        </p:blipFill>
        <p:spPr>
          <a:xfrm>
            <a:off x="2072639" y="1943100"/>
            <a:ext cx="8046721" cy="2971800"/>
          </a:xfrm>
          <a:prstGeom prst="rect">
            <a:avLst/>
          </a:prstGeom>
          <a:effectLst>
            <a:outerShdw blurRad="127000" dist="25400" dir="7920000" sx="101000" sy="101000" algn="tl" rotWithShape="0">
              <a:prstClr val="black">
                <a:alpha val="30000"/>
              </a:prstClr>
            </a:outerShdw>
          </a:effectLst>
        </p:spPr>
      </p:pic>
    </p:spTree>
    <p:extLst>
      <p:ext uri="{BB962C8B-B14F-4D97-AF65-F5344CB8AC3E}">
        <p14:creationId xmlns:p14="http://schemas.microsoft.com/office/powerpoint/2010/main" val="318329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0">
            <a:extLst>
              <a:ext uri="{FF2B5EF4-FFF2-40B4-BE49-F238E27FC236}">
                <a16:creationId xmlns:a16="http://schemas.microsoft.com/office/drawing/2014/main" id="{3148ACBC-DF39-431D-8C6F-82402308DFA5}"/>
              </a:ext>
            </a:extLst>
          </p:cNvPr>
          <p:cNvPicPr>
            <a:picLocks noChangeAspect="1"/>
          </p:cNvPicPr>
          <p:nvPr/>
        </p:nvPicPr>
        <p:blipFill rotWithShape="1">
          <a:blip r:embed="rId3"/>
          <a:srcRect r="51420" b="51420"/>
          <a:stretch/>
        </p:blipFill>
        <p:spPr>
          <a:xfrm>
            <a:off x="1801989" y="1111938"/>
            <a:ext cx="8588018" cy="4508708"/>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Snapshot compare</a:t>
            </a:r>
          </a:p>
        </p:txBody>
      </p:sp>
      <p:sp>
        <p:nvSpPr>
          <p:cNvPr id="7" name="Rectangle 6">
            <a:extLst>
              <a:ext uri="{FF2B5EF4-FFF2-40B4-BE49-F238E27FC236}">
                <a16:creationId xmlns:a16="http://schemas.microsoft.com/office/drawing/2014/main" id="{EE221795-7FAE-42F2-A09C-2B64EE5B6D56}"/>
              </a:ext>
            </a:extLst>
          </p:cNvPr>
          <p:cNvSpPr/>
          <p:nvPr/>
        </p:nvSpPr>
        <p:spPr>
          <a:xfrm>
            <a:off x="1757998" y="1828800"/>
            <a:ext cx="1554162" cy="238760"/>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55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0">
            <a:extLst>
              <a:ext uri="{FF2B5EF4-FFF2-40B4-BE49-F238E27FC236}">
                <a16:creationId xmlns:a16="http://schemas.microsoft.com/office/drawing/2014/main" id="{518EE6D8-0349-448C-8955-ADEBD1EA0DF6}"/>
              </a:ext>
            </a:extLst>
          </p:cNvPr>
          <p:cNvPicPr>
            <a:picLocks noChangeAspect="1"/>
          </p:cNvPicPr>
          <p:nvPr/>
        </p:nvPicPr>
        <p:blipFill rotWithShape="1">
          <a:blip r:embed="rId3"/>
          <a:srcRect l="8281" t="4624" r="26280" b="35830"/>
          <a:stretch/>
        </p:blipFill>
        <p:spPr>
          <a:xfrm>
            <a:off x="982980" y="1027650"/>
            <a:ext cx="10226040" cy="4880390"/>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Snapshot compare</a:t>
            </a:r>
          </a:p>
        </p:txBody>
      </p:sp>
      <p:sp>
        <p:nvSpPr>
          <p:cNvPr id="10" name="Rectangle 9">
            <a:extLst>
              <a:ext uri="{FF2B5EF4-FFF2-40B4-BE49-F238E27FC236}">
                <a16:creationId xmlns:a16="http://schemas.microsoft.com/office/drawing/2014/main" id="{B6056A44-89B7-4EE0-B2F8-B90E1C66C54F}"/>
              </a:ext>
            </a:extLst>
          </p:cNvPr>
          <p:cNvSpPr/>
          <p:nvPr/>
        </p:nvSpPr>
        <p:spPr>
          <a:xfrm>
            <a:off x="982980" y="1483362"/>
            <a:ext cx="7084060" cy="467358"/>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519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a:extLst>
              <a:ext uri="{FF2B5EF4-FFF2-40B4-BE49-F238E27FC236}">
                <a16:creationId xmlns:a16="http://schemas.microsoft.com/office/drawing/2014/main" id="{807C8DC3-7539-406D-8321-D6C2706F2A5C}"/>
              </a:ext>
            </a:extLst>
          </p:cNvPr>
          <p:cNvPicPr>
            <a:picLocks noChangeAspect="1"/>
          </p:cNvPicPr>
          <p:nvPr/>
        </p:nvPicPr>
        <p:blipFill rotWithShape="1">
          <a:blip r:embed="rId3"/>
          <a:srcRect l="8475" t="4970" r="19767" b="31471"/>
          <a:stretch/>
        </p:blipFill>
        <p:spPr>
          <a:xfrm>
            <a:off x="982976" y="1025625"/>
            <a:ext cx="10226040" cy="4880390"/>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Snapshot compare</a:t>
            </a:r>
          </a:p>
        </p:txBody>
      </p:sp>
    </p:spTree>
    <p:extLst>
      <p:ext uri="{BB962C8B-B14F-4D97-AF65-F5344CB8AC3E}">
        <p14:creationId xmlns:p14="http://schemas.microsoft.com/office/powerpoint/2010/main" val="396518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4B15B-E844-456C-8ED9-42FDF3C9A55A}"/>
              </a:ext>
            </a:extLst>
          </p:cNvPr>
          <p:cNvSpPr>
            <a:spLocks noGrp="1"/>
          </p:cNvSpPr>
          <p:nvPr>
            <p:ph type="body" sz="quarter" idx="10"/>
          </p:nvPr>
        </p:nvSpPr>
        <p:spPr/>
        <p:txBody>
          <a:bodyPr>
            <a:normAutofit/>
          </a:bodyPr>
          <a:lstStyle/>
          <a:p>
            <a:pPr marL="0" indent="0">
              <a:buNone/>
            </a:pPr>
            <a:r>
              <a:rPr lang="en-US" dirty="0"/>
              <a:t>Example –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RootSignature</a:t>
            </a:r>
            <a:r>
              <a:rPr lang="en-US" b="1"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a:t>attribute in HLSL:</a:t>
            </a:r>
          </a:p>
          <a:p>
            <a:pPr marL="0" indent="0">
              <a:buNone/>
            </a:pPr>
            <a:endParaRPr lang="en-US" dirty="0"/>
          </a:p>
          <a:p>
            <a:pPr marL="0" indent="0">
              <a:buNone/>
            </a:pPr>
            <a:r>
              <a:rPr lang="en-US" sz="1400" dirty="0" err="1">
                <a:highlight>
                  <a:srgbClr val="FFFF00"/>
                </a:highlight>
                <a:latin typeface="Courier New" panose="02070309020205020404" pitchFamily="49" charset="0"/>
                <a:cs typeface="Courier New" panose="02070309020205020404" pitchFamily="49" charset="0"/>
              </a:rPr>
              <a:t>rga</a:t>
            </a:r>
            <a:r>
              <a:rPr lang="en-US" sz="1400" dirty="0">
                <a:highlight>
                  <a:srgbClr val="FFFF00"/>
                </a:highlight>
                <a:latin typeface="Courier New" panose="02070309020205020404" pitchFamily="49" charset="0"/>
                <a:cs typeface="Courier New" panose="02070309020205020404" pitchFamily="49" charset="0"/>
              </a:rPr>
              <a:t> </a:t>
            </a:r>
            <a:r>
              <a:rPr lang="en-US" sz="1400" b="1" dirty="0">
                <a:highlight>
                  <a:srgbClr val="FFFF00"/>
                </a:highlight>
                <a:latin typeface="Courier New" panose="02070309020205020404" pitchFamily="49" charset="0"/>
                <a:cs typeface="Courier New" panose="02070309020205020404" pitchFamily="49" charset="0"/>
              </a:rPr>
              <a:t>-s dx12</a:t>
            </a:r>
            <a:r>
              <a:rPr lang="en-US" sz="1400" dirty="0">
                <a:highlight>
                  <a:srgbClr val="FFFF00"/>
                </a:highlight>
                <a:latin typeface="Courier New" panose="02070309020205020404" pitchFamily="49" charset="0"/>
                <a:cs typeface="Courier New" panose="02070309020205020404" pitchFamily="49" charset="0"/>
              </a:rPr>
              <a:t> </a:t>
            </a:r>
            <a:r>
              <a:rPr lang="en-US" sz="1400" b="1" dirty="0">
                <a:highlight>
                  <a:srgbClr val="FFFF00"/>
                </a:highlight>
                <a:latin typeface="Courier New" panose="02070309020205020404" pitchFamily="49" charset="0"/>
                <a:cs typeface="Courier New" panose="02070309020205020404" pitchFamily="49" charset="0"/>
              </a:rPr>
              <a:t>--cs</a:t>
            </a:r>
            <a:r>
              <a:rPr lang="en-US" sz="1400" dirty="0">
                <a:highlight>
                  <a:srgbClr val="FFFF00"/>
                </a:highlight>
                <a:latin typeface="Courier New" panose="02070309020205020404" pitchFamily="49" charset="0"/>
                <a:cs typeface="Courier New" panose="02070309020205020404" pitchFamily="49" charset="0"/>
              </a:rPr>
              <a:t> C:\FillLightGridCS_8.hlsl </a:t>
            </a:r>
            <a:r>
              <a:rPr lang="en-US" sz="1400" b="1" dirty="0">
                <a:highlight>
                  <a:srgbClr val="FFFF00"/>
                </a:highlight>
                <a:latin typeface="Courier New" panose="02070309020205020404" pitchFamily="49" charset="0"/>
                <a:cs typeface="Courier New" panose="02070309020205020404" pitchFamily="49" charset="0"/>
              </a:rPr>
              <a:t>--cs-entry</a:t>
            </a:r>
            <a:r>
              <a:rPr lang="en-US" sz="1400" dirty="0">
                <a:highlight>
                  <a:srgbClr val="FFFF00"/>
                </a:highlight>
                <a:latin typeface="Courier New" panose="02070309020205020404" pitchFamily="49" charset="0"/>
                <a:cs typeface="Courier New" panose="02070309020205020404" pitchFamily="49" charset="0"/>
              </a:rPr>
              <a:t> main </a:t>
            </a:r>
            <a:r>
              <a:rPr lang="en-US" sz="1400" b="1" dirty="0">
                <a:highlight>
                  <a:srgbClr val="FFFF00"/>
                </a:highlight>
                <a:latin typeface="Courier New" panose="02070309020205020404" pitchFamily="49" charset="0"/>
                <a:cs typeface="Courier New" panose="02070309020205020404" pitchFamily="49" charset="0"/>
              </a:rPr>
              <a:t>--cs-model </a:t>
            </a:r>
            <a:r>
              <a:rPr lang="en-US" sz="1400" dirty="0">
                <a:highlight>
                  <a:srgbClr val="FFFF00"/>
                </a:highlight>
                <a:latin typeface="Courier New" panose="02070309020205020404" pitchFamily="49" charset="0"/>
                <a:cs typeface="Courier New" panose="02070309020205020404" pitchFamily="49" charset="0"/>
              </a:rPr>
              <a:t>cs_5_1 </a:t>
            </a:r>
            <a:r>
              <a:rPr lang="en-US" sz="1400" b="1" dirty="0">
                <a:highlight>
                  <a:srgbClr val="FFFF00"/>
                </a:highlight>
                <a:latin typeface="Courier New" panose="02070309020205020404" pitchFamily="49" charset="0"/>
                <a:cs typeface="Courier New" panose="02070309020205020404" pitchFamily="49" charset="0"/>
              </a:rPr>
              <a:t>--</a:t>
            </a:r>
            <a:r>
              <a:rPr lang="en-US" sz="1400" b="1" dirty="0" err="1">
                <a:highlight>
                  <a:srgbClr val="FFFF00"/>
                </a:highlight>
                <a:latin typeface="Courier New" panose="02070309020205020404" pitchFamily="49" charset="0"/>
                <a:cs typeface="Courier New" panose="02070309020205020404" pitchFamily="49" charset="0"/>
              </a:rPr>
              <a:t>isa</a:t>
            </a:r>
            <a:r>
              <a:rPr lang="en-US" sz="1400" b="1" dirty="0">
                <a:highlight>
                  <a:srgbClr val="FFFF00"/>
                </a:highlight>
                <a:latin typeface="Courier New" panose="02070309020205020404" pitchFamily="49" charset="0"/>
                <a:cs typeface="Courier New" panose="02070309020205020404" pitchFamily="49" charset="0"/>
              </a:rPr>
              <a:t> </a:t>
            </a:r>
            <a:r>
              <a:rPr lang="en-US" sz="1400" dirty="0">
                <a:highlight>
                  <a:srgbClr val="FFFF00"/>
                </a:highlight>
                <a:latin typeface="Courier New" panose="02070309020205020404" pitchFamily="49" charset="0"/>
                <a:cs typeface="Courier New" panose="02070309020205020404" pitchFamily="49" charset="0"/>
              </a:rPr>
              <a:t>C:\disassembly.txt</a:t>
            </a:r>
          </a:p>
          <a:p>
            <a:pPr marL="0" indent="0">
              <a:buNone/>
            </a:pPr>
            <a:endParaRPr lang="en-US" dirty="0"/>
          </a:p>
          <a:p>
            <a:pPr marL="0" indent="0">
              <a:buNone/>
            </a:pPr>
            <a:r>
              <a:rPr lang="en-US" dirty="0"/>
              <a:t>Command break down:</a:t>
            </a:r>
          </a:p>
          <a:p>
            <a:pPr lvl="1"/>
            <a:r>
              <a:rPr lang="en-US" sz="1600" b="1" dirty="0">
                <a:latin typeface="Courier New" panose="02070309020205020404" pitchFamily="49" charset="0"/>
                <a:cs typeface="Courier New" panose="02070309020205020404" pitchFamily="49" charset="0"/>
              </a:rPr>
              <a:t>--cs</a:t>
            </a:r>
            <a:r>
              <a:rPr lang="en-US" sz="1600" dirty="0">
                <a:latin typeface="Courier New" panose="02070309020205020404" pitchFamily="49" charset="0"/>
                <a:cs typeface="Courier New" panose="02070309020205020404" pitchFamily="49" charset="0"/>
              </a:rPr>
              <a:t> 	 	</a:t>
            </a:r>
            <a:r>
              <a:rPr lang="en-US" sz="1600" dirty="0"/>
              <a:t>HLSL file where compute shader is defined</a:t>
            </a:r>
          </a:p>
          <a:p>
            <a:pPr lvl="1"/>
            <a:r>
              <a:rPr lang="en-US" sz="1600" b="1" dirty="0">
                <a:latin typeface="Courier New" panose="02070309020205020404" pitchFamily="49" charset="0"/>
                <a:cs typeface="Courier New" panose="02070309020205020404" pitchFamily="49" charset="0"/>
              </a:rPr>
              <a:t>--cs-entry </a:t>
            </a:r>
            <a:r>
              <a:rPr lang="en-US" sz="1600" dirty="0"/>
              <a:t>	</a:t>
            </a:r>
            <a:r>
              <a:rPr lang="en-US" sz="1600" dirty="0" err="1"/>
              <a:t>Entrypoint</a:t>
            </a:r>
            <a:r>
              <a:rPr lang="en-US" sz="1600" dirty="0"/>
              <a:t> name</a:t>
            </a:r>
          </a:p>
          <a:p>
            <a:pPr lvl="1"/>
            <a:r>
              <a:rPr lang="en-US" sz="1600" b="1" dirty="0">
                <a:latin typeface="Courier New" panose="02070309020205020404" pitchFamily="49" charset="0"/>
                <a:cs typeface="Courier New" panose="02070309020205020404" pitchFamily="49" charset="0"/>
              </a:rPr>
              <a:t>--cs-model</a:t>
            </a:r>
            <a:r>
              <a:rPr lang="en-US" sz="1600" dirty="0">
                <a:latin typeface="Courier New" panose="02070309020205020404" pitchFamily="49" charset="0"/>
                <a:cs typeface="Courier New" panose="02070309020205020404" pitchFamily="49" charset="0"/>
              </a:rPr>
              <a:t>	</a:t>
            </a:r>
            <a:r>
              <a:rPr lang="en-US" sz="1600" dirty="0"/>
              <a:t>Shader model (target) to be used (e.g. cs_5_1)</a:t>
            </a:r>
          </a:p>
          <a:p>
            <a:pPr lvl="1"/>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isa</a:t>
            </a:r>
            <a:r>
              <a:rPr lang="en-US" sz="1600" dirty="0">
                <a:latin typeface="Courier New" panose="02070309020205020404" pitchFamily="49" charset="0"/>
                <a:cs typeface="Courier New" panose="02070309020205020404" pitchFamily="49" charset="0"/>
              </a:rPr>
              <a:t> 		</a:t>
            </a:r>
            <a:r>
              <a:rPr lang="en-US" sz="1600" dirty="0"/>
              <a:t>Output file path for ISA disassembly</a:t>
            </a:r>
          </a:p>
          <a:p>
            <a:pPr lvl="1"/>
            <a:r>
              <a:rPr lang="en-US" sz="1600" dirty="0"/>
              <a:t>Root signature not needed!</a:t>
            </a:r>
          </a:p>
          <a:p>
            <a:pPr lvl="2"/>
            <a:r>
              <a:rPr lang="en-US" sz="1400" dirty="0"/>
              <a:t>If only </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RootSignature</a:t>
            </a:r>
            <a:r>
              <a:rPr lang="en-US" sz="1400" b="1" dirty="0">
                <a:latin typeface="Courier New" panose="02070309020205020404" pitchFamily="49" charset="0"/>
                <a:cs typeface="Courier New" panose="02070309020205020404" pitchFamily="49" charset="0"/>
              </a:rPr>
              <a:t>()] </a:t>
            </a:r>
            <a:r>
              <a:rPr lang="en-US" sz="1400" dirty="0"/>
              <a:t>is missing, add </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rs</a:t>
            </a:r>
            <a:r>
              <a:rPr lang="en-US" sz="1400" b="1" dirty="0">
                <a:latin typeface="Courier New" panose="02070309020205020404" pitchFamily="49" charset="0"/>
                <a:cs typeface="Courier New" panose="02070309020205020404" pitchFamily="49" charset="0"/>
              </a:rPr>
              <a:t>-macro</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&lt;macro name&gt;</a:t>
            </a:r>
          </a:p>
          <a:p>
            <a:pPr lvl="2"/>
            <a:r>
              <a:rPr lang="en-US" sz="1400" dirty="0"/>
              <a:t>If pre-compiled, add </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rs</a:t>
            </a:r>
            <a:r>
              <a:rPr lang="en-US" sz="1400" b="1" dirty="0">
                <a:latin typeface="Courier New" panose="02070309020205020404" pitchFamily="49" charset="0"/>
                <a:cs typeface="Courier New" panose="02070309020205020404" pitchFamily="49" charset="0"/>
              </a:rPr>
              <a:t>-bin &lt;path&gt;</a:t>
            </a:r>
          </a:p>
          <a:p>
            <a:pPr marL="0" indent="0">
              <a:buNone/>
            </a:pPr>
            <a:endParaRPr lang="en-US" dirty="0"/>
          </a:p>
          <a:p>
            <a:pPr marL="0" indent="0">
              <a:buNone/>
            </a:pPr>
            <a:endParaRPr lang="en-US" dirty="0"/>
          </a:p>
          <a:p>
            <a:pPr marL="0" indent="0">
              <a:buNone/>
            </a:pPr>
            <a:endParaRPr lang="en-US" sz="2000" dirty="0"/>
          </a:p>
        </p:txBody>
      </p:sp>
      <p:sp>
        <p:nvSpPr>
          <p:cNvPr id="3" name="Title 2">
            <a:extLst>
              <a:ext uri="{FF2B5EF4-FFF2-40B4-BE49-F238E27FC236}">
                <a16:creationId xmlns:a16="http://schemas.microsoft.com/office/drawing/2014/main" id="{55E01160-AFC7-4271-9BA2-E680B05E7076}"/>
              </a:ext>
            </a:extLst>
          </p:cNvPr>
          <p:cNvSpPr>
            <a:spLocks noGrp="1"/>
          </p:cNvSpPr>
          <p:nvPr>
            <p:ph type="title"/>
          </p:nvPr>
        </p:nvSpPr>
        <p:spPr/>
        <p:txBody>
          <a:bodyPr/>
          <a:lstStyle/>
          <a:p>
            <a:r>
              <a:rPr lang="en-US" dirty="0"/>
              <a:t>DirectX® 12 compute</a:t>
            </a:r>
          </a:p>
        </p:txBody>
      </p:sp>
    </p:spTree>
    <p:custDataLst>
      <p:tags r:id="rId1"/>
    </p:custDataLst>
    <p:extLst>
      <p:ext uri="{BB962C8B-B14F-4D97-AF65-F5344CB8AC3E}">
        <p14:creationId xmlns:p14="http://schemas.microsoft.com/office/powerpoint/2010/main" val="300565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a:extLst>
              <a:ext uri="{FF2B5EF4-FFF2-40B4-BE49-F238E27FC236}">
                <a16:creationId xmlns:a16="http://schemas.microsoft.com/office/drawing/2014/main" id="{C1B11BDF-2148-4F67-BEAE-50B41B9D3F2E}"/>
              </a:ext>
            </a:extLst>
          </p:cNvPr>
          <p:cNvPicPr>
            <a:picLocks noChangeAspect="1"/>
          </p:cNvPicPr>
          <p:nvPr/>
        </p:nvPicPr>
        <p:blipFill rotWithShape="1">
          <a:blip r:embed="rId3"/>
          <a:srcRect l="8319" t="4596" r="13685" b="33421"/>
          <a:stretch/>
        </p:blipFill>
        <p:spPr>
          <a:xfrm>
            <a:off x="1071121" y="1034723"/>
            <a:ext cx="10049758" cy="4309437"/>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Snapshot compare</a:t>
            </a:r>
          </a:p>
        </p:txBody>
      </p:sp>
      <p:sp>
        <p:nvSpPr>
          <p:cNvPr id="8" name="Speech Bubble: Rectangle 7">
            <a:extLst>
              <a:ext uri="{FF2B5EF4-FFF2-40B4-BE49-F238E27FC236}">
                <a16:creationId xmlns:a16="http://schemas.microsoft.com/office/drawing/2014/main" id="{615E762C-29AF-4608-87E2-5771B946AD9A}"/>
              </a:ext>
            </a:extLst>
          </p:cNvPr>
          <p:cNvSpPr/>
          <p:nvPr/>
        </p:nvSpPr>
        <p:spPr>
          <a:xfrm>
            <a:off x="7288379" y="2455159"/>
            <a:ext cx="2645915" cy="453430"/>
          </a:xfrm>
          <a:prstGeom prst="wedgeRectCallout">
            <a:avLst>
              <a:gd name="adj1" fmla="val -80164"/>
              <a:gd name="adj2" fmla="val 22919"/>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Memory leak fixed </a:t>
            </a:r>
          </a:p>
        </p:txBody>
      </p:sp>
    </p:spTree>
    <p:extLst>
      <p:ext uri="{BB962C8B-B14F-4D97-AF65-F5344CB8AC3E}">
        <p14:creationId xmlns:p14="http://schemas.microsoft.com/office/powerpoint/2010/main" val="281085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Snapshot compare</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2025222" y="1169769"/>
            <a:ext cx="8141552" cy="4393045"/>
          </a:xfrm>
          <a:effectLst>
            <a:outerShdw blurRad="127000" dist="25400" dir="7920000" sx="101000" sy="101000" algn="tl" rotWithShape="0">
              <a:prstClr val="black">
                <a:alpha val="30000"/>
              </a:prstClr>
            </a:outerShdw>
          </a:effectLst>
        </p:spPr>
      </p:pic>
      <p:pic>
        <p:nvPicPr>
          <p:cNvPr id="5" name="Content Placeholder 10">
            <a:extLst>
              <a:ext uri="{FF2B5EF4-FFF2-40B4-BE49-F238E27FC236}">
                <a16:creationId xmlns:a16="http://schemas.microsoft.com/office/drawing/2014/main" id="{A09C0D13-5F04-4357-B21D-24BEE3101CE7}"/>
              </a:ext>
            </a:extLst>
          </p:cNvPr>
          <p:cNvPicPr>
            <a:picLocks noChangeAspect="1"/>
          </p:cNvPicPr>
          <p:nvPr/>
        </p:nvPicPr>
        <p:blipFill rotWithShape="1">
          <a:blip r:embed="rId3"/>
          <a:srcRect l="8445" t="4513" b="14508"/>
          <a:stretch/>
        </p:blipFill>
        <p:spPr>
          <a:xfrm>
            <a:off x="982980" y="1027650"/>
            <a:ext cx="10226040" cy="4880390"/>
          </a:xfrm>
          <a:prstGeom prst="rect">
            <a:avLst/>
          </a:prstGeom>
          <a:effectLst>
            <a:outerShdw blurRad="127000" dist="25400" dir="7920000" sx="101000" sy="101000" algn="tl" rotWithShape="0">
              <a:prstClr val="black">
                <a:alpha val="30000"/>
              </a:prstClr>
            </a:outerShdw>
          </a:effectLst>
        </p:spPr>
      </p:pic>
      <p:sp>
        <p:nvSpPr>
          <p:cNvPr id="6" name="Rectangle 5">
            <a:extLst>
              <a:ext uri="{FF2B5EF4-FFF2-40B4-BE49-F238E27FC236}">
                <a16:creationId xmlns:a16="http://schemas.microsoft.com/office/drawing/2014/main" id="{56EF122E-F131-45FB-B40B-0C7D6EB26D73}"/>
              </a:ext>
            </a:extLst>
          </p:cNvPr>
          <p:cNvSpPr/>
          <p:nvPr/>
        </p:nvSpPr>
        <p:spPr>
          <a:xfrm>
            <a:off x="932180" y="3567481"/>
            <a:ext cx="5229860" cy="567639"/>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9ABBCA9-9327-4FCE-9463-EE8CFFD77447}"/>
              </a:ext>
            </a:extLst>
          </p:cNvPr>
          <p:cNvSpPr/>
          <p:nvPr/>
        </p:nvSpPr>
        <p:spPr>
          <a:xfrm>
            <a:off x="1628140" y="1295186"/>
            <a:ext cx="8968740" cy="1712174"/>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peech Bubble: Rectangle 7">
            <a:extLst>
              <a:ext uri="{FF2B5EF4-FFF2-40B4-BE49-F238E27FC236}">
                <a16:creationId xmlns:a16="http://schemas.microsoft.com/office/drawing/2014/main" id="{971FD04D-8060-4D6F-801B-665A46ED7BB0}"/>
              </a:ext>
            </a:extLst>
          </p:cNvPr>
          <p:cNvSpPr/>
          <p:nvPr/>
        </p:nvSpPr>
        <p:spPr>
          <a:xfrm>
            <a:off x="3601041" y="3002895"/>
            <a:ext cx="4989914" cy="864870"/>
          </a:xfrm>
          <a:prstGeom prst="wedgeRectCallout">
            <a:avLst>
              <a:gd name="adj1" fmla="val 48510"/>
              <a:gd name="adj2" fmla="val -20670"/>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Q10. Did I forget to remove resources when no longer needed?</a:t>
            </a:r>
          </a:p>
        </p:txBody>
      </p:sp>
    </p:spTree>
    <p:extLst>
      <p:ext uri="{BB962C8B-B14F-4D97-AF65-F5344CB8AC3E}">
        <p14:creationId xmlns:p14="http://schemas.microsoft.com/office/powerpoint/2010/main" val="88043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4B15B-E844-456C-8ED9-42FDF3C9A55A}"/>
              </a:ext>
            </a:extLst>
          </p:cNvPr>
          <p:cNvSpPr>
            <a:spLocks noGrp="1"/>
          </p:cNvSpPr>
          <p:nvPr>
            <p:ph type="body" sz="quarter" idx="10"/>
          </p:nvPr>
        </p:nvSpPr>
        <p:spPr/>
        <p:txBody>
          <a:bodyPr>
            <a:normAutofit/>
          </a:bodyPr>
          <a:lstStyle/>
          <a:p>
            <a:pPr marL="0" indent="0">
              <a:buNone/>
            </a:pPr>
            <a:r>
              <a:rPr lang="en-US" sz="2400" dirty="0"/>
              <a:t>Find out more at GPUOpen</a:t>
            </a:r>
          </a:p>
          <a:p>
            <a:r>
              <a:rPr lang="en-US" sz="2000" dirty="0">
                <a:hlinkClick r:id="rId3"/>
              </a:rPr>
              <a:t>www.gpuopen.com </a:t>
            </a:r>
            <a:endParaRPr lang="en-US" sz="2000" dirty="0"/>
          </a:p>
          <a:p>
            <a:pPr marL="0" indent="0">
              <a:buNone/>
            </a:pPr>
            <a:r>
              <a:rPr lang="en-US" sz="2400" dirty="0"/>
              <a:t>Download RMV from GitHub: </a:t>
            </a:r>
          </a:p>
          <a:p>
            <a:r>
              <a:rPr lang="en-US" u="sng" dirty="0">
                <a:hlinkClick r:id="rId4"/>
              </a:rPr>
              <a:t>https://github.com/GPUOpen-Tools/radeon_memory_visualizer</a:t>
            </a:r>
            <a:endParaRPr lang="en-US" dirty="0"/>
          </a:p>
          <a:p>
            <a:pPr lvl="1"/>
            <a:endParaRPr lang="en-US" sz="2200" dirty="0"/>
          </a:p>
        </p:txBody>
      </p:sp>
      <p:sp>
        <p:nvSpPr>
          <p:cNvPr id="3" name="Title 2">
            <a:extLst>
              <a:ext uri="{FF2B5EF4-FFF2-40B4-BE49-F238E27FC236}">
                <a16:creationId xmlns:a16="http://schemas.microsoft.com/office/drawing/2014/main" id="{55E01160-AFC7-4271-9BA2-E680B05E7076}"/>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48886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9F1D13-37FD-4C9F-8B5E-3DB75BCDA917}"/>
              </a:ext>
            </a:extLst>
          </p:cNvPr>
          <p:cNvSpPr>
            <a:spLocks noGrp="1"/>
          </p:cNvSpPr>
          <p:nvPr>
            <p:ph type="body" sz="quarter" idx="10"/>
          </p:nvPr>
        </p:nvSpPr>
        <p:spPr>
          <a:xfrm>
            <a:off x="391237" y="1414021"/>
            <a:ext cx="11409528" cy="4344049"/>
          </a:xfrm>
        </p:spPr>
        <p:txBody>
          <a:bodyPr>
            <a:noAutofit/>
          </a:bodyPr>
          <a:lstStyle/>
          <a:p>
            <a:pPr marL="0" indent="0">
              <a:buNone/>
            </a:pPr>
            <a:r>
              <a:rPr lang="en-US" sz="1050" dirty="0"/>
              <a:t>© </a:t>
            </a:r>
            <a:r>
              <a:rPr lang="en-US" sz="1050" b="1" i="1" dirty="0"/>
              <a:t>2020</a:t>
            </a:r>
            <a:r>
              <a:rPr lang="en-US" sz="1050" dirty="0"/>
              <a:t> Advanced Micro Devices, Inc.  All rights reserved.</a:t>
            </a:r>
          </a:p>
          <a:p>
            <a:pPr marL="0" indent="0">
              <a:buNone/>
            </a:pPr>
            <a:r>
              <a:rPr lang="en-US" sz="1050" dirty="0"/>
              <a:t>AMD, the AMD Arrow logo, Radeon and combinations thereof are trademarks of Advanced Micro Devices, Inc.  Other product names used in this publication are for identification purposes only and may be trademarks of their respective companies.</a:t>
            </a:r>
          </a:p>
          <a:p>
            <a:pPr marL="0" indent="0">
              <a:buNone/>
            </a:pPr>
            <a:endParaRPr lang="en-US" sz="1050" dirty="0"/>
          </a:p>
          <a:p>
            <a:pPr marL="0" indent="0">
              <a:lnSpc>
                <a:spcPct val="120000"/>
              </a:lnSpc>
              <a:spcBef>
                <a:spcPts val="0"/>
              </a:spcBef>
              <a:buNone/>
            </a:pPr>
            <a:r>
              <a:rPr lang="en-US" sz="1050" dirty="0"/>
              <a:t>DirectX® is a registered trademark of Microsoft Corporation in the US and other jurisdictions. </a:t>
            </a:r>
          </a:p>
          <a:p>
            <a:pPr marL="0" indent="0">
              <a:lnSpc>
                <a:spcPct val="120000"/>
              </a:lnSpc>
              <a:spcBef>
                <a:spcPts val="0"/>
              </a:spcBef>
              <a:buNone/>
            </a:pPr>
            <a:r>
              <a:rPr lang="en-US" sz="1050" dirty="0"/>
              <a:t>Linux® is the registered trademark of Linus Torvalds in the U.S. and other countries.</a:t>
            </a:r>
          </a:p>
          <a:p>
            <a:pPr marL="0" indent="0">
              <a:lnSpc>
                <a:spcPct val="120000"/>
              </a:lnSpc>
              <a:spcBef>
                <a:spcPts val="0"/>
              </a:spcBef>
              <a:buNone/>
            </a:pPr>
            <a:r>
              <a:rPr lang="en-US" sz="1050" dirty="0"/>
              <a:t>OpenCL™ is a trademark of Apple Inc. used by permission by Khronos Group, Inc. </a:t>
            </a:r>
          </a:p>
          <a:p>
            <a:pPr marL="0" indent="0">
              <a:lnSpc>
                <a:spcPct val="120000"/>
              </a:lnSpc>
              <a:spcBef>
                <a:spcPts val="0"/>
              </a:spcBef>
              <a:buNone/>
            </a:pPr>
            <a:r>
              <a:rPr lang="en-US" sz="1050" dirty="0"/>
              <a:t>OpenGL® and the oval logo are trademarks or registered trademarks of Hewlett Packard Enterprise in the United States and/or other countries worldwide. </a:t>
            </a:r>
          </a:p>
          <a:p>
            <a:pPr marL="0" indent="0">
              <a:lnSpc>
                <a:spcPct val="120000"/>
              </a:lnSpc>
              <a:spcBef>
                <a:spcPts val="0"/>
              </a:spcBef>
              <a:buNone/>
            </a:pPr>
            <a:r>
              <a:rPr lang="en-US" sz="1050" dirty="0"/>
              <a:t>Vulkan® and the Vulkan logo are registered trademarks of the Khronos Group Inc.</a:t>
            </a:r>
            <a:endParaRPr lang="en-US" sz="1050" b="1" dirty="0"/>
          </a:p>
          <a:p>
            <a:pPr marL="0" indent="0">
              <a:lnSpc>
                <a:spcPct val="120000"/>
              </a:lnSpc>
              <a:spcBef>
                <a:spcPts val="0"/>
              </a:spcBef>
              <a:buNone/>
            </a:pPr>
            <a:r>
              <a:rPr lang="en-US" sz="1050"/>
              <a:t>Windows® is a registered trademark of Microsoft Corporation in the US and other jurisdictions. </a:t>
            </a:r>
          </a:p>
          <a:p>
            <a:pPr marL="0" indent="0">
              <a:buNone/>
            </a:pPr>
            <a:r>
              <a:rPr lang="en-US" sz="1050" b="1"/>
              <a:t>Disclaimer</a:t>
            </a:r>
            <a:endParaRPr lang="en-US" sz="1050" dirty="0"/>
          </a:p>
          <a:p>
            <a:pPr marL="0" indent="0">
              <a:lnSpc>
                <a:spcPct val="120000"/>
              </a:lnSpc>
              <a:buNone/>
            </a:pPr>
            <a:r>
              <a:rPr lang="en-US" sz="1050" dirty="0"/>
              <a:t>The information presented in this document is for informational purposes only and may contain technical inaccuracies, omissions, and typographical errors. 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Any computer system has risks of security vulnerabilities that cannot be completely prevented or mitigated.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p>
          <a:p>
            <a:pPr marL="0" indent="0">
              <a:lnSpc>
                <a:spcPct val="120000"/>
              </a:lnSpc>
              <a:buNone/>
            </a:pPr>
            <a:r>
              <a:rPr lang="en-US" sz="1050" dirty="0"/>
              <a:t>THIS INFORMATION IS PROVIDED ‘AS IS.” AMD MAKES NO REPRESENTATIONS OR WARRANTIES WITH RESPECT TO THE CONTENTS HEREOF AND ASSUMES NO RESPONSIBILITY FOR ANY INACCURACIES, ERRORS, OR OMISSIONS THAT MAY APPEAR IN THIS INFORMATION. AMD SPECIFICALLY DISCLAIMS ANY IMPLIED WARRANTIES OF NON-INFRINGEMENT, MERCHANTABILITY, OR FITNESS FOR ANY PARTICULAR PURPOSE. IN NO EVENT WILL AMD BE LIABLE TO ANY PERSON FOR ANY RELIANCE, DIRECT, INDIRECT, SPECIAL, OR OTHER CONSEQUENTIAL DAMAGES ARISING FROM THE USE OF ANY INFORMATION CONTAINED HEREIN, EVEN IF AMD IS EXPRESSLY ADVISED OF THE POSSIBILITY OF SUCH DAMAGES.</a:t>
            </a:r>
          </a:p>
          <a:p>
            <a:pPr marL="0" indent="0">
              <a:buNone/>
            </a:pPr>
            <a:endParaRPr lang="en-US" sz="1050" dirty="0"/>
          </a:p>
        </p:txBody>
      </p:sp>
      <p:sp>
        <p:nvSpPr>
          <p:cNvPr id="3" name="Title 2">
            <a:extLst>
              <a:ext uri="{FF2B5EF4-FFF2-40B4-BE49-F238E27FC236}">
                <a16:creationId xmlns:a16="http://schemas.microsoft.com/office/drawing/2014/main" id="{6AA45712-1D46-4491-BCFC-4DC6ADD42D23}"/>
              </a:ext>
            </a:extLst>
          </p:cNvPr>
          <p:cNvSpPr>
            <a:spLocks noGrp="1"/>
          </p:cNvSpPr>
          <p:nvPr>
            <p:ph type="title"/>
          </p:nvPr>
        </p:nvSpPr>
        <p:spPr/>
        <p:txBody>
          <a:bodyPr/>
          <a:lstStyle/>
          <a:p>
            <a:r>
              <a:rPr lang="en-US" dirty="0"/>
              <a:t>Copyright &amp; Disclaimer</a:t>
            </a:r>
          </a:p>
        </p:txBody>
      </p:sp>
    </p:spTree>
    <p:extLst>
      <p:ext uri="{BB962C8B-B14F-4D97-AF65-F5344CB8AC3E}">
        <p14:creationId xmlns:p14="http://schemas.microsoft.com/office/powerpoint/2010/main" val="127945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4B15B-E844-456C-8ED9-42FDF3C9A55A}"/>
              </a:ext>
            </a:extLst>
          </p:cNvPr>
          <p:cNvSpPr>
            <a:spLocks noGrp="1"/>
          </p:cNvSpPr>
          <p:nvPr>
            <p:ph type="body" sz="quarter" idx="10"/>
          </p:nvPr>
        </p:nvSpPr>
        <p:spPr/>
        <p:txBody>
          <a:bodyPr>
            <a:normAutofit/>
          </a:bodyPr>
          <a:lstStyle/>
          <a:p>
            <a:r>
              <a:rPr lang="en-US" sz="2000" dirty="0"/>
              <a:t>Same usage as for compute (almost!)</a:t>
            </a:r>
          </a:p>
          <a:p>
            <a:pPr lvl="1"/>
            <a:r>
              <a:rPr lang="en-US" sz="1800" dirty="0"/>
              <a:t>Same command (replace </a:t>
            </a:r>
            <a:r>
              <a:rPr lang="en-US" sz="1800" b="1" dirty="0"/>
              <a:t>--cs</a:t>
            </a:r>
            <a:r>
              <a:rPr lang="en-US" sz="1800" dirty="0"/>
              <a:t> with --</a:t>
            </a:r>
            <a:r>
              <a:rPr lang="en-US" sz="1800" b="1" dirty="0"/>
              <a:t>vs</a:t>
            </a:r>
            <a:r>
              <a:rPr lang="en-US" sz="1800" dirty="0"/>
              <a:t>,</a:t>
            </a:r>
            <a:r>
              <a:rPr lang="en-US" sz="1800" b="1" dirty="0"/>
              <a:t>--</a:t>
            </a:r>
            <a:r>
              <a:rPr lang="en-US" sz="1800" b="1" dirty="0" err="1"/>
              <a:t>hs</a:t>
            </a:r>
            <a:r>
              <a:rPr lang="en-US" sz="1800" dirty="0"/>
              <a:t> etc.)</a:t>
            </a:r>
          </a:p>
          <a:p>
            <a:pPr lvl="1"/>
            <a:r>
              <a:rPr lang="en-US" sz="1800" dirty="0"/>
              <a:t>Root signatures behave the same</a:t>
            </a:r>
          </a:p>
          <a:p>
            <a:pPr lvl="1"/>
            <a:r>
              <a:rPr lang="en-US" sz="1800" dirty="0"/>
              <a:t>What’s missing?</a:t>
            </a:r>
          </a:p>
          <a:p>
            <a:r>
              <a:rPr lang="en-US" sz="2000" dirty="0"/>
              <a:t>Let’s look at the compilation flow for DirectX® 12:</a:t>
            </a:r>
          </a:p>
          <a:p>
            <a:endParaRPr lang="en-US" sz="2000" dirty="0"/>
          </a:p>
          <a:p>
            <a:endParaRPr lang="en-US" sz="2000" dirty="0"/>
          </a:p>
          <a:p>
            <a:endParaRPr lang="en-US" sz="2000" dirty="0"/>
          </a:p>
          <a:p>
            <a:endParaRPr lang="en-US" sz="2000" dirty="0"/>
          </a:p>
          <a:p>
            <a:r>
              <a:rPr lang="en-US" sz="2000" dirty="0"/>
              <a:t>Missing element:</a:t>
            </a:r>
          </a:p>
          <a:p>
            <a:pPr lvl="1"/>
            <a:r>
              <a:rPr lang="en-US" sz="1800" dirty="0"/>
              <a:t>Graphics pipeline state</a:t>
            </a:r>
          </a:p>
          <a:p>
            <a:pPr marL="0" indent="0">
              <a:buNone/>
            </a:pPr>
            <a:endParaRPr lang="en-US" dirty="0"/>
          </a:p>
          <a:p>
            <a:pPr marL="0" indent="0">
              <a:buNone/>
            </a:pPr>
            <a:endParaRPr lang="en-US" dirty="0"/>
          </a:p>
          <a:p>
            <a:pPr marL="0" indent="0">
              <a:buNone/>
            </a:pPr>
            <a:endParaRPr lang="en-US" sz="2000" dirty="0"/>
          </a:p>
        </p:txBody>
      </p:sp>
      <p:sp>
        <p:nvSpPr>
          <p:cNvPr id="3" name="Title 2">
            <a:extLst>
              <a:ext uri="{FF2B5EF4-FFF2-40B4-BE49-F238E27FC236}">
                <a16:creationId xmlns:a16="http://schemas.microsoft.com/office/drawing/2014/main" id="{55E01160-AFC7-4271-9BA2-E680B05E7076}"/>
              </a:ext>
            </a:extLst>
          </p:cNvPr>
          <p:cNvSpPr>
            <a:spLocks noGrp="1"/>
          </p:cNvSpPr>
          <p:nvPr>
            <p:ph type="title"/>
          </p:nvPr>
        </p:nvSpPr>
        <p:spPr/>
        <p:txBody>
          <a:bodyPr/>
          <a:lstStyle/>
          <a:p>
            <a:r>
              <a:rPr lang="en-US" dirty="0"/>
              <a:t>DirectX® 12 graphics</a:t>
            </a:r>
          </a:p>
        </p:txBody>
      </p:sp>
      <p:grpSp>
        <p:nvGrpSpPr>
          <p:cNvPr id="9" name="Group 8">
            <a:extLst>
              <a:ext uri="{FF2B5EF4-FFF2-40B4-BE49-F238E27FC236}">
                <a16:creationId xmlns:a16="http://schemas.microsoft.com/office/drawing/2014/main" id="{14FF8DD6-1366-429D-B6D7-D9D886F7523C}"/>
              </a:ext>
            </a:extLst>
          </p:cNvPr>
          <p:cNvGrpSpPr/>
          <p:nvPr/>
        </p:nvGrpSpPr>
        <p:grpSpPr>
          <a:xfrm>
            <a:off x="995681" y="3500120"/>
            <a:ext cx="6852920" cy="1413933"/>
            <a:chOff x="995681" y="3429000"/>
            <a:chExt cx="6852920" cy="1413933"/>
          </a:xfrm>
        </p:grpSpPr>
        <p:sp>
          <p:nvSpPr>
            <p:cNvPr id="7" name="Rectangle 6">
              <a:extLst>
                <a:ext uri="{FF2B5EF4-FFF2-40B4-BE49-F238E27FC236}">
                  <a16:creationId xmlns:a16="http://schemas.microsoft.com/office/drawing/2014/main" id="{64135FBF-5E6B-4406-944E-17E098F61ED6}"/>
                </a:ext>
              </a:extLst>
            </p:cNvPr>
            <p:cNvSpPr/>
            <p:nvPr/>
          </p:nvSpPr>
          <p:spPr>
            <a:xfrm>
              <a:off x="995681" y="3429000"/>
              <a:ext cx="6852920" cy="1413933"/>
            </a:xfrm>
            <a:prstGeom prst="rect">
              <a:avLst/>
            </a:prstGeom>
            <a:solidFill>
              <a:schemeClr val="tx1"/>
            </a:solidFill>
            <a:ln>
              <a:noFill/>
            </a:ln>
            <a:effectLst>
              <a:outerShdw blurRad="2540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93EF07D-27DA-4407-9693-F153F55A5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913" y="3648223"/>
              <a:ext cx="6410587" cy="1120775"/>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A6E68249-159E-4ADE-8E6C-FED5E0BD5236}"/>
              </a:ext>
            </a:extLst>
          </p:cNvPr>
          <p:cNvSpPr/>
          <p:nvPr/>
        </p:nvSpPr>
        <p:spPr>
          <a:xfrm>
            <a:off x="6294438" y="3666000"/>
            <a:ext cx="1394842" cy="900379"/>
          </a:xfrm>
          <a:prstGeom prst="round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F8740A87-6B28-4728-8E7B-F5A1A755EE4C}"/>
              </a:ext>
            </a:extLst>
          </p:cNvPr>
          <p:cNvSpPr txBox="1"/>
          <p:nvPr/>
        </p:nvSpPr>
        <p:spPr>
          <a:xfrm>
            <a:off x="6265176" y="3673958"/>
            <a:ext cx="1462780" cy="276999"/>
          </a:xfrm>
          <a:prstGeom prst="rect">
            <a:avLst/>
          </a:prstGeom>
          <a:noFill/>
        </p:spPr>
        <p:txBody>
          <a:bodyPr wrap="square" rtlCol="0">
            <a:spAutoFit/>
          </a:bodyPr>
          <a:lstStyle/>
          <a:p>
            <a:pPr algn="ctr"/>
            <a:r>
              <a:rPr lang="en-US" sz="1200" dirty="0">
                <a:solidFill>
                  <a:schemeClr val="accent6"/>
                </a:solidFill>
              </a:rPr>
              <a:t>DX12Backend.exe</a:t>
            </a:r>
          </a:p>
        </p:txBody>
      </p:sp>
    </p:spTree>
    <p:custDataLst>
      <p:tags r:id="rId1"/>
    </p:custDataLst>
    <p:extLst>
      <p:ext uri="{BB962C8B-B14F-4D97-AF65-F5344CB8AC3E}">
        <p14:creationId xmlns:p14="http://schemas.microsoft.com/office/powerpoint/2010/main" val="17828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4B15B-E844-456C-8ED9-42FDF3C9A55A}"/>
              </a:ext>
            </a:extLst>
          </p:cNvPr>
          <p:cNvSpPr>
            <a:spLocks noGrp="1"/>
          </p:cNvSpPr>
          <p:nvPr>
            <p:ph type="body" sz="quarter" idx="10"/>
          </p:nvPr>
        </p:nvSpPr>
        <p:spPr/>
        <p:txBody>
          <a:bodyPr>
            <a:normAutofit/>
          </a:bodyPr>
          <a:lstStyle/>
          <a:p>
            <a:r>
              <a:rPr lang="en-US" sz="2000" dirty="0"/>
              <a:t>.</a:t>
            </a:r>
            <a:r>
              <a:rPr lang="en-US" sz="2400" dirty="0" err="1"/>
              <a:t>gpso</a:t>
            </a:r>
            <a:r>
              <a:rPr lang="en-US" sz="2400" dirty="0"/>
              <a:t> file:</a:t>
            </a:r>
          </a:p>
          <a:p>
            <a:pPr lvl="1"/>
            <a:r>
              <a:rPr lang="en-US" dirty="0"/>
              <a:t>Defines the </a:t>
            </a:r>
            <a:r>
              <a:rPr lang="en-US" b="1" dirty="0"/>
              <a:t>minimum required</a:t>
            </a:r>
            <a:r>
              <a:rPr lang="en-US" dirty="0"/>
              <a:t> pipeline state</a:t>
            </a:r>
          </a:p>
          <a:p>
            <a:pPr lvl="1"/>
            <a:r>
              <a:rPr lang="en-US" dirty="0"/>
              <a:t>Can generate using the </a:t>
            </a:r>
            <a:r>
              <a:rPr lang="en-US" b="1" dirty="0"/>
              <a:t>--</a:t>
            </a:r>
            <a:r>
              <a:rPr lang="en-US" b="1" dirty="0" err="1"/>
              <a:t>gpso</a:t>
            </a:r>
            <a:r>
              <a:rPr lang="en-US" b="1" dirty="0"/>
              <a:t>-template </a:t>
            </a:r>
            <a:r>
              <a:rPr lang="en-US" dirty="0"/>
              <a:t>option</a:t>
            </a:r>
          </a:p>
          <a:p>
            <a:pPr lvl="1"/>
            <a:r>
              <a:rPr lang="en-US" dirty="0"/>
              <a:t>Text based</a:t>
            </a:r>
          </a:p>
          <a:p>
            <a:pPr lvl="1"/>
            <a:r>
              <a:rPr lang="en-US" dirty="0"/>
              <a:t>Easy to cut &amp; paste from source code</a:t>
            </a:r>
          </a:p>
          <a:p>
            <a:pPr lvl="1"/>
            <a:endParaRPr lang="en-US" sz="2400" dirty="0"/>
          </a:p>
          <a:p>
            <a:pPr marL="0" indent="0">
              <a:buNone/>
            </a:pPr>
            <a:endParaRPr lang="en-US" dirty="0"/>
          </a:p>
          <a:p>
            <a:pPr marL="0" indent="0">
              <a:buNone/>
            </a:pPr>
            <a:endParaRPr lang="en-US" dirty="0"/>
          </a:p>
          <a:p>
            <a:pPr marL="0" indent="0">
              <a:buNone/>
            </a:pPr>
            <a:endParaRPr lang="en-US" sz="2000" dirty="0"/>
          </a:p>
        </p:txBody>
      </p:sp>
      <p:sp>
        <p:nvSpPr>
          <p:cNvPr id="3" name="Title 2">
            <a:extLst>
              <a:ext uri="{FF2B5EF4-FFF2-40B4-BE49-F238E27FC236}">
                <a16:creationId xmlns:a16="http://schemas.microsoft.com/office/drawing/2014/main" id="{55E01160-AFC7-4271-9BA2-E680B05E7076}"/>
              </a:ext>
            </a:extLst>
          </p:cNvPr>
          <p:cNvSpPr>
            <a:spLocks noGrp="1"/>
          </p:cNvSpPr>
          <p:nvPr>
            <p:ph type="title"/>
          </p:nvPr>
        </p:nvSpPr>
        <p:spPr/>
        <p:txBody>
          <a:bodyPr/>
          <a:lstStyle/>
          <a:p>
            <a:r>
              <a:rPr lang="en-US" dirty="0"/>
              <a:t>DirectX® 12 graphics</a:t>
            </a:r>
          </a:p>
        </p:txBody>
      </p:sp>
    </p:spTree>
    <p:custDataLst>
      <p:tags r:id="rId1"/>
    </p:custDataLst>
    <p:extLst>
      <p:ext uri="{BB962C8B-B14F-4D97-AF65-F5344CB8AC3E}">
        <p14:creationId xmlns:p14="http://schemas.microsoft.com/office/powerpoint/2010/main" val="102560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DC4688-33B3-4696-9E55-FDF5E9C9C3CE}"/>
              </a:ext>
            </a:extLst>
          </p:cNvPr>
          <p:cNvPicPr>
            <a:picLocks noChangeAspect="1"/>
          </p:cNvPicPr>
          <p:nvPr/>
        </p:nvPicPr>
        <p:blipFill>
          <a:blip r:embed="rId4"/>
          <a:stretch>
            <a:fillRect/>
          </a:stretch>
        </p:blipFill>
        <p:spPr>
          <a:xfrm>
            <a:off x="1276350" y="374602"/>
            <a:ext cx="9639300" cy="5391150"/>
          </a:xfrm>
          <a:prstGeom prst="rect">
            <a:avLst/>
          </a:prstGeom>
        </p:spPr>
      </p:pic>
      <p:sp>
        <p:nvSpPr>
          <p:cNvPr id="2" name="Title 1">
            <a:extLst>
              <a:ext uri="{FF2B5EF4-FFF2-40B4-BE49-F238E27FC236}">
                <a16:creationId xmlns:a16="http://schemas.microsoft.com/office/drawing/2014/main" id="{DAC2E951-E29D-4049-9C25-751F9D21C932}"/>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D9FE7403-700B-4938-9291-E4729654A282}"/>
              </a:ext>
            </a:extLst>
          </p:cNvPr>
          <p:cNvSpPr>
            <a:spLocks noGrp="1"/>
          </p:cNvSpPr>
          <p:nvPr>
            <p:ph type="body" sz="quarter" idx="14"/>
          </p:nvPr>
        </p:nvSpPr>
        <p:spPr/>
        <p:txBody>
          <a:bodyPr/>
          <a:lstStyle/>
          <a:p>
            <a:endParaRPr lang="en-US" dirty="0"/>
          </a:p>
        </p:txBody>
      </p:sp>
      <p:sp>
        <p:nvSpPr>
          <p:cNvPr id="6" name="Rectangle 5">
            <a:extLst>
              <a:ext uri="{FF2B5EF4-FFF2-40B4-BE49-F238E27FC236}">
                <a16:creationId xmlns:a16="http://schemas.microsoft.com/office/drawing/2014/main" id="{F29490F7-9DA6-4458-B457-96D24B287D33}"/>
              </a:ext>
            </a:extLst>
          </p:cNvPr>
          <p:cNvSpPr/>
          <p:nvPr/>
        </p:nvSpPr>
        <p:spPr>
          <a:xfrm>
            <a:off x="952993" y="978662"/>
            <a:ext cx="10672853" cy="9195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7C6F3E-86A0-4C86-B007-D54D9AB1F09D}"/>
              </a:ext>
            </a:extLst>
          </p:cNvPr>
          <p:cNvSpPr/>
          <p:nvPr/>
        </p:nvSpPr>
        <p:spPr>
          <a:xfrm>
            <a:off x="814275" y="2062625"/>
            <a:ext cx="10672853" cy="1366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CC48E46-E979-429C-9B9F-CC80218053B6}"/>
              </a:ext>
            </a:extLst>
          </p:cNvPr>
          <p:cNvSpPr/>
          <p:nvPr/>
        </p:nvSpPr>
        <p:spPr>
          <a:xfrm>
            <a:off x="952993" y="3337770"/>
            <a:ext cx="10672853" cy="782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A133DF9-C805-4967-8F63-0E79F7C127C5}"/>
              </a:ext>
            </a:extLst>
          </p:cNvPr>
          <p:cNvSpPr/>
          <p:nvPr/>
        </p:nvSpPr>
        <p:spPr>
          <a:xfrm>
            <a:off x="952993" y="4062727"/>
            <a:ext cx="10672853" cy="782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2B4BD8F-13ED-4983-895D-1AAD106C05FF}"/>
              </a:ext>
            </a:extLst>
          </p:cNvPr>
          <p:cNvSpPr/>
          <p:nvPr/>
        </p:nvSpPr>
        <p:spPr>
          <a:xfrm>
            <a:off x="814275" y="4960053"/>
            <a:ext cx="10672853" cy="782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498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4B15B-E844-456C-8ED9-42FDF3C9A55A}"/>
              </a:ext>
            </a:extLst>
          </p:cNvPr>
          <p:cNvSpPr>
            <a:spLocks noGrp="1"/>
          </p:cNvSpPr>
          <p:nvPr>
            <p:ph type="body" sz="quarter" idx="10"/>
          </p:nvPr>
        </p:nvSpPr>
        <p:spPr/>
        <p:txBody>
          <a:bodyPr>
            <a:normAutofit/>
          </a:bodyPr>
          <a:lstStyle/>
          <a:p>
            <a:r>
              <a:rPr lang="en-US" sz="2400" dirty="0"/>
              <a:t>Summary – 3 requirements:</a:t>
            </a:r>
          </a:p>
          <a:p>
            <a:pPr lvl="1"/>
            <a:r>
              <a:rPr lang="en-US" dirty="0"/>
              <a:t>Shaders</a:t>
            </a:r>
          </a:p>
          <a:p>
            <a:pPr lvl="1"/>
            <a:r>
              <a:rPr lang="en-US" dirty="0"/>
              <a:t>Root signature</a:t>
            </a:r>
          </a:p>
          <a:p>
            <a:pPr lvl="1"/>
            <a:r>
              <a:rPr lang="en-US" dirty="0"/>
              <a:t>.</a:t>
            </a:r>
            <a:r>
              <a:rPr lang="en-US" dirty="0" err="1"/>
              <a:t>gpso</a:t>
            </a:r>
            <a:r>
              <a:rPr lang="en-US" dirty="0"/>
              <a:t> file</a:t>
            </a:r>
          </a:p>
          <a:p>
            <a:r>
              <a:rPr lang="en-US" sz="2400" dirty="0"/>
              <a:t>It’s easy!</a:t>
            </a:r>
          </a:p>
          <a:p>
            <a:pPr lvl="1"/>
            <a:endParaRPr lang="en-US" sz="2200" dirty="0"/>
          </a:p>
        </p:txBody>
      </p:sp>
      <p:sp>
        <p:nvSpPr>
          <p:cNvPr id="3" name="Title 2">
            <a:extLst>
              <a:ext uri="{FF2B5EF4-FFF2-40B4-BE49-F238E27FC236}">
                <a16:creationId xmlns:a16="http://schemas.microsoft.com/office/drawing/2014/main" id="{55E01160-AFC7-4271-9BA2-E680B05E7076}"/>
              </a:ext>
            </a:extLst>
          </p:cNvPr>
          <p:cNvSpPr>
            <a:spLocks noGrp="1"/>
          </p:cNvSpPr>
          <p:nvPr>
            <p:ph type="title"/>
          </p:nvPr>
        </p:nvSpPr>
        <p:spPr/>
        <p:txBody>
          <a:bodyPr/>
          <a:lstStyle/>
          <a:p>
            <a:r>
              <a:rPr lang="en-US" dirty="0"/>
              <a:t>DirectX® 12 graphics</a:t>
            </a:r>
          </a:p>
        </p:txBody>
      </p:sp>
      <p:pic>
        <p:nvPicPr>
          <p:cNvPr id="4" name="Picture 3">
            <a:extLst>
              <a:ext uri="{FF2B5EF4-FFF2-40B4-BE49-F238E27FC236}">
                <a16:creationId xmlns:a16="http://schemas.microsoft.com/office/drawing/2014/main" id="{52424DF6-020C-43D1-9820-3474C7535751}"/>
              </a:ext>
            </a:extLst>
          </p:cNvPr>
          <p:cNvPicPr>
            <a:picLocks noChangeAspect="1"/>
          </p:cNvPicPr>
          <p:nvPr/>
        </p:nvPicPr>
        <p:blipFill>
          <a:blip r:embed="rId4"/>
          <a:stretch>
            <a:fillRect/>
          </a:stretch>
        </p:blipFill>
        <p:spPr>
          <a:xfrm>
            <a:off x="5203164" y="1748055"/>
            <a:ext cx="5563301" cy="3150612"/>
          </a:xfrm>
          <a:prstGeom prst="rect">
            <a:avLst/>
          </a:prstGeom>
          <a:effectLst>
            <a:outerShdw blurRad="254000" dist="165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243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4B15B-E844-456C-8ED9-42FDF3C9A55A}"/>
              </a:ext>
            </a:extLst>
          </p:cNvPr>
          <p:cNvSpPr>
            <a:spLocks noGrp="1"/>
          </p:cNvSpPr>
          <p:nvPr>
            <p:ph type="body" sz="quarter" idx="10"/>
          </p:nvPr>
        </p:nvSpPr>
        <p:spPr/>
        <p:txBody>
          <a:bodyPr>
            <a:normAutofit/>
          </a:bodyPr>
          <a:lstStyle/>
          <a:p>
            <a:pPr marL="0" indent="0">
              <a:buNone/>
            </a:pPr>
            <a:r>
              <a:rPr lang="en-US" sz="2400" dirty="0"/>
              <a:t>Find out more at </a:t>
            </a:r>
            <a:r>
              <a:rPr lang="en-US" sz="2400" dirty="0" err="1"/>
              <a:t>GPUOpen</a:t>
            </a:r>
            <a:endParaRPr lang="en-US" sz="2400" dirty="0"/>
          </a:p>
          <a:p>
            <a:r>
              <a:rPr lang="en-US" sz="2000" dirty="0">
                <a:hlinkClick r:id="rId3"/>
              </a:rPr>
              <a:t>www.gpuopen.com </a:t>
            </a:r>
            <a:endParaRPr lang="en-US" sz="2000" dirty="0"/>
          </a:p>
          <a:p>
            <a:pPr marL="0" indent="0">
              <a:buNone/>
            </a:pPr>
            <a:r>
              <a:rPr lang="en-US" sz="2400" dirty="0"/>
              <a:t>Download RGA from GitHub: </a:t>
            </a:r>
          </a:p>
          <a:p>
            <a:r>
              <a:rPr lang="en-US" sz="2000" dirty="0">
                <a:hlinkClick r:id="rId4"/>
              </a:rPr>
              <a:t>https://github.com/GPUOpen-Tools/radeon_gpu_analyzer/releases</a:t>
            </a:r>
            <a:endParaRPr lang="en-US" sz="2000" dirty="0"/>
          </a:p>
          <a:p>
            <a:pPr lvl="1"/>
            <a:endParaRPr lang="en-US" sz="2200" dirty="0"/>
          </a:p>
          <a:p>
            <a:pPr lvl="1"/>
            <a:endParaRPr lang="en-US" sz="2200" dirty="0"/>
          </a:p>
        </p:txBody>
      </p:sp>
      <p:sp>
        <p:nvSpPr>
          <p:cNvPr id="3" name="Title 2">
            <a:extLst>
              <a:ext uri="{FF2B5EF4-FFF2-40B4-BE49-F238E27FC236}">
                <a16:creationId xmlns:a16="http://schemas.microsoft.com/office/drawing/2014/main" id="{55E01160-AFC7-4271-9BA2-E680B05E7076}"/>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30251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9F1D13-37FD-4C9F-8B5E-3DB75BCDA917}"/>
              </a:ext>
            </a:extLst>
          </p:cNvPr>
          <p:cNvSpPr>
            <a:spLocks noGrp="1"/>
          </p:cNvSpPr>
          <p:nvPr>
            <p:ph type="body" sz="quarter" idx="10"/>
          </p:nvPr>
        </p:nvSpPr>
        <p:spPr>
          <a:xfrm>
            <a:off x="391237" y="1414021"/>
            <a:ext cx="11409528" cy="4344049"/>
          </a:xfrm>
        </p:spPr>
        <p:txBody>
          <a:bodyPr>
            <a:noAutofit/>
          </a:bodyPr>
          <a:lstStyle/>
          <a:p>
            <a:pPr marL="0" indent="0">
              <a:buNone/>
            </a:pPr>
            <a:r>
              <a:rPr lang="en-US" sz="1050" dirty="0"/>
              <a:t>© </a:t>
            </a:r>
            <a:r>
              <a:rPr lang="en-US" sz="1050" b="1" i="1" dirty="0"/>
              <a:t>2020</a:t>
            </a:r>
            <a:r>
              <a:rPr lang="en-US" sz="1050" dirty="0"/>
              <a:t> Advanced Micro Devices, Inc.  All rights reserved.</a:t>
            </a:r>
          </a:p>
          <a:p>
            <a:pPr marL="0" indent="0">
              <a:buNone/>
            </a:pPr>
            <a:r>
              <a:rPr lang="en-US" sz="1050" dirty="0"/>
              <a:t>AMD, the AMD Arrow logo, Radeon and combinations thereof are trademarks of Advanced Micro Devices, Inc.  Other product names used in this publication are for identification purposes only and may be trademarks of their respective companies.</a:t>
            </a:r>
          </a:p>
          <a:p>
            <a:pPr marL="0" indent="0">
              <a:buNone/>
            </a:pPr>
            <a:endParaRPr lang="en-US" sz="1050" dirty="0"/>
          </a:p>
          <a:p>
            <a:pPr marL="0" indent="0">
              <a:lnSpc>
                <a:spcPct val="120000"/>
              </a:lnSpc>
              <a:spcBef>
                <a:spcPts val="0"/>
              </a:spcBef>
              <a:buNone/>
            </a:pPr>
            <a:r>
              <a:rPr lang="en-US" sz="1050" dirty="0"/>
              <a:t>DirectX® is a registered trademark of Microsoft Corporation in the US and other jurisdictions. </a:t>
            </a:r>
          </a:p>
          <a:p>
            <a:pPr marL="0" indent="0">
              <a:lnSpc>
                <a:spcPct val="120000"/>
              </a:lnSpc>
              <a:spcBef>
                <a:spcPts val="0"/>
              </a:spcBef>
              <a:buNone/>
            </a:pPr>
            <a:r>
              <a:rPr lang="en-US" sz="1050" dirty="0"/>
              <a:t>Linux® is the registered trademark of Linus Torvalds in the U.S. and other countries.</a:t>
            </a:r>
          </a:p>
          <a:p>
            <a:pPr marL="0" indent="0">
              <a:lnSpc>
                <a:spcPct val="120000"/>
              </a:lnSpc>
              <a:spcBef>
                <a:spcPts val="0"/>
              </a:spcBef>
              <a:buNone/>
            </a:pPr>
            <a:r>
              <a:rPr lang="en-US" sz="1050" dirty="0"/>
              <a:t>OpenCL™ is a trademark of Apple Inc. used by permission by </a:t>
            </a:r>
            <a:r>
              <a:rPr lang="en-US" sz="1050" dirty="0" err="1"/>
              <a:t>Khronos</a:t>
            </a:r>
            <a:r>
              <a:rPr lang="en-US" sz="1050" dirty="0"/>
              <a:t> Group, Inc. </a:t>
            </a:r>
          </a:p>
          <a:p>
            <a:pPr marL="0" indent="0">
              <a:lnSpc>
                <a:spcPct val="120000"/>
              </a:lnSpc>
              <a:spcBef>
                <a:spcPts val="0"/>
              </a:spcBef>
              <a:buNone/>
            </a:pPr>
            <a:r>
              <a:rPr lang="en-US" sz="1050" dirty="0"/>
              <a:t>OpenGL® and the oval logo are trademarks or registered trademarks of Hewlett Packard Enterprise in the United States and/or other countries worldwide. </a:t>
            </a:r>
          </a:p>
          <a:p>
            <a:pPr marL="0" indent="0">
              <a:lnSpc>
                <a:spcPct val="120000"/>
              </a:lnSpc>
              <a:spcBef>
                <a:spcPts val="0"/>
              </a:spcBef>
              <a:buNone/>
            </a:pPr>
            <a:r>
              <a:rPr lang="en-US" sz="1050" dirty="0"/>
              <a:t>Vulkan® and the Vulkan logo are registered trademarks of the </a:t>
            </a:r>
            <a:r>
              <a:rPr lang="en-US" sz="1050" dirty="0" err="1"/>
              <a:t>Khronos</a:t>
            </a:r>
            <a:r>
              <a:rPr lang="en-US" sz="1050" dirty="0"/>
              <a:t> Group Inc.</a:t>
            </a:r>
            <a:endParaRPr lang="en-US" sz="1050" b="1" dirty="0"/>
          </a:p>
          <a:p>
            <a:pPr marL="0" indent="0">
              <a:lnSpc>
                <a:spcPct val="120000"/>
              </a:lnSpc>
              <a:spcBef>
                <a:spcPts val="0"/>
              </a:spcBef>
              <a:buNone/>
            </a:pPr>
            <a:r>
              <a:rPr lang="en-US" sz="1050" dirty="0"/>
              <a:t>Windows® is a registered trademark of Microsoft Corporation in the US and other jurisdictions. </a:t>
            </a:r>
          </a:p>
          <a:p>
            <a:pPr marL="0" indent="0">
              <a:buNone/>
            </a:pPr>
            <a:r>
              <a:rPr lang="en-US" sz="1050" b="1" dirty="0"/>
              <a:t>Disclaimer</a:t>
            </a:r>
            <a:endParaRPr lang="en-US" sz="1050" dirty="0"/>
          </a:p>
          <a:p>
            <a:pPr marL="0" indent="0">
              <a:lnSpc>
                <a:spcPct val="120000"/>
              </a:lnSpc>
              <a:buNone/>
            </a:pPr>
            <a:r>
              <a:rPr lang="en-US" sz="1050" dirty="0"/>
              <a:t>The information presented in this document is for informational purposes only and may contain technical inaccuracies, omissions, and typographical errors. 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Any computer system has risks of security vulnerabilities that cannot be completely prevented or mitigated.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p>
          <a:p>
            <a:pPr marL="0" indent="0">
              <a:lnSpc>
                <a:spcPct val="120000"/>
              </a:lnSpc>
              <a:buNone/>
            </a:pPr>
            <a:r>
              <a:rPr lang="en-US" sz="1050" dirty="0"/>
              <a:t>THIS INFORMATION IS PROVIDED ‘AS IS.” AMD MAKES NO REPRESENTATIONS OR WARRANTIES WITH RESPECT TO THE CONTENTS HEREOF AND ASSUMES NO RESPONSIBILITY FOR ANY INACCURACIES, ERRORS, OR OMISSIONS THAT MAY APPEAR IN THIS INFORMATION. AMD SPECIFICALLY DISCLAIMS ANY IMPLIED WARRANTIES OF NON-INFRINGEMENT, MERCHANTABILITY, OR FITNESS FOR ANY PARTICULAR PURPOSE. IN NO EVENT WILL AMD BE LIABLE TO ANY PERSON FOR ANY RELIANCE, DIRECT, INDIRECT, SPECIAL, OR OTHER CONSEQUENTIAL DAMAGES ARISING FROM THE USE OF ANY INFORMATION CONTAINED HEREIN, EVEN IF AMD IS EXPRESSLY ADVISED OF THE POSSIBILITY OF SUCH DAMAGES.</a:t>
            </a:r>
          </a:p>
          <a:p>
            <a:pPr marL="0" indent="0">
              <a:buNone/>
            </a:pPr>
            <a:endParaRPr lang="en-US" sz="1050" dirty="0"/>
          </a:p>
        </p:txBody>
      </p:sp>
      <p:sp>
        <p:nvSpPr>
          <p:cNvPr id="3" name="Title 2">
            <a:extLst>
              <a:ext uri="{FF2B5EF4-FFF2-40B4-BE49-F238E27FC236}">
                <a16:creationId xmlns:a16="http://schemas.microsoft.com/office/drawing/2014/main" id="{6AA45712-1D46-4491-BCFC-4DC6ADD42D23}"/>
              </a:ext>
            </a:extLst>
          </p:cNvPr>
          <p:cNvSpPr>
            <a:spLocks noGrp="1"/>
          </p:cNvSpPr>
          <p:nvPr>
            <p:ph type="title"/>
          </p:nvPr>
        </p:nvSpPr>
        <p:spPr/>
        <p:txBody>
          <a:bodyPr/>
          <a:lstStyle/>
          <a:p>
            <a:r>
              <a:rPr lang="en-US" dirty="0"/>
              <a:t>Copyright &amp; Disclaimer</a:t>
            </a:r>
          </a:p>
        </p:txBody>
      </p:sp>
    </p:spTree>
    <p:extLst>
      <p:ext uri="{BB962C8B-B14F-4D97-AF65-F5344CB8AC3E}">
        <p14:creationId xmlns:p14="http://schemas.microsoft.com/office/powerpoint/2010/main" val="1215323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70E67E-C301-4C18-BE8C-30A5DA12D05D}"/>
              </a:ext>
            </a:extLst>
          </p:cNvPr>
          <p:cNvSpPr>
            <a:spLocks noGrp="1"/>
          </p:cNvSpPr>
          <p:nvPr>
            <p:ph type="body" sz="quarter" idx="11"/>
          </p:nvPr>
        </p:nvSpPr>
        <p:spPr/>
        <p:txBody>
          <a:bodyPr/>
          <a:lstStyle/>
          <a:p>
            <a:r>
              <a:rPr lang="en-US" dirty="0"/>
              <a:t>Amit Ben-Moshe, Chris Hesik, Gordon Selley </a:t>
            </a:r>
          </a:p>
        </p:txBody>
      </p:sp>
      <p:sp>
        <p:nvSpPr>
          <p:cNvPr id="3" name="Title 2">
            <a:extLst>
              <a:ext uri="{FF2B5EF4-FFF2-40B4-BE49-F238E27FC236}">
                <a16:creationId xmlns:a16="http://schemas.microsoft.com/office/drawing/2014/main" id="{8BD5DFA7-BF8D-4C2D-905F-62DBACEB2C6F}"/>
              </a:ext>
            </a:extLst>
          </p:cNvPr>
          <p:cNvSpPr>
            <a:spLocks noGrp="1"/>
          </p:cNvSpPr>
          <p:nvPr>
            <p:ph type="title"/>
          </p:nvPr>
        </p:nvSpPr>
        <p:spPr/>
        <p:txBody>
          <a:bodyPr>
            <a:noAutofit/>
          </a:bodyPr>
          <a:lstStyle/>
          <a:p>
            <a:r>
              <a:rPr lang="en-US" sz="2800" dirty="0"/>
              <a:t>Curing Amnesia and other GPU maladies with AMD developer tools</a:t>
            </a:r>
          </a:p>
        </p:txBody>
      </p:sp>
    </p:spTree>
    <p:extLst>
      <p:ext uri="{BB962C8B-B14F-4D97-AF65-F5344CB8AC3E}">
        <p14:creationId xmlns:p14="http://schemas.microsoft.com/office/powerpoint/2010/main" val="398514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1811F-1896-4167-8527-BC2C557AD2B0}"/>
              </a:ext>
            </a:extLst>
          </p:cNvPr>
          <p:cNvSpPr>
            <a:spLocks noGrp="1"/>
          </p:cNvSpPr>
          <p:nvPr>
            <p:ph type="body" sz="quarter" idx="10"/>
          </p:nvPr>
        </p:nvSpPr>
        <p:spPr/>
        <p:txBody>
          <a:bodyPr>
            <a:normAutofit/>
          </a:bodyPr>
          <a:lstStyle/>
          <a:p>
            <a:pPr>
              <a:buFont typeface="+mj-lt"/>
              <a:buAutoNum type="arabicPeriod"/>
            </a:pPr>
            <a:r>
              <a:rPr lang="en-US" sz="2800" dirty="0">
                <a:solidFill>
                  <a:schemeClr val="bg2">
                    <a:lumMod val="40000"/>
                    <a:lumOff val="60000"/>
                  </a:schemeClr>
                </a:solidFill>
              </a:rPr>
              <a:t>Update on the Radeon</a:t>
            </a:r>
            <a:r>
              <a:rPr lang="en-US" sz="2800" baseline="30000" dirty="0">
                <a:solidFill>
                  <a:schemeClr val="bg2">
                    <a:lumMod val="40000"/>
                    <a:lumOff val="60000"/>
                  </a:schemeClr>
                </a:solidFill>
              </a:rPr>
              <a:t>TM</a:t>
            </a:r>
            <a:r>
              <a:rPr lang="en-US" sz="2800" dirty="0">
                <a:solidFill>
                  <a:schemeClr val="bg2">
                    <a:lumMod val="40000"/>
                    <a:lumOff val="60000"/>
                  </a:schemeClr>
                </a:solidFill>
              </a:rPr>
              <a:t> GPU Analyzer</a:t>
            </a:r>
          </a:p>
          <a:p>
            <a:pPr>
              <a:buFont typeface="+mj-lt"/>
              <a:buAutoNum type="arabicPeriod"/>
            </a:pPr>
            <a:r>
              <a:rPr lang="en-US" sz="2800" dirty="0">
                <a:solidFill>
                  <a:schemeClr val="bg1"/>
                </a:solidFill>
              </a:rPr>
              <a:t>What’s new with the Radeon</a:t>
            </a:r>
            <a:r>
              <a:rPr lang="en-US" sz="2800" baseline="30000" dirty="0">
                <a:solidFill>
                  <a:schemeClr val="bg1"/>
                </a:solidFill>
              </a:rPr>
              <a:t>TM</a:t>
            </a:r>
            <a:r>
              <a:rPr lang="en-US" sz="2800" dirty="0">
                <a:solidFill>
                  <a:schemeClr val="bg1"/>
                </a:solidFill>
              </a:rPr>
              <a:t> GPU Profiler?</a:t>
            </a:r>
          </a:p>
          <a:p>
            <a:pPr>
              <a:buFont typeface="+mj-lt"/>
              <a:buAutoNum type="arabicPeriod"/>
            </a:pPr>
            <a:r>
              <a:rPr lang="en-US" sz="2800" dirty="0">
                <a:solidFill>
                  <a:schemeClr val="tx1">
                    <a:lumMod val="75000"/>
                  </a:schemeClr>
                </a:solidFill>
              </a:rPr>
              <a:t>The new AMD Radeon</a:t>
            </a:r>
            <a:r>
              <a:rPr lang="en-US" sz="2800" baseline="30000" dirty="0">
                <a:solidFill>
                  <a:schemeClr val="tx1">
                    <a:lumMod val="75000"/>
                  </a:schemeClr>
                </a:solidFill>
              </a:rPr>
              <a:t>TM</a:t>
            </a:r>
            <a:r>
              <a:rPr lang="en-US" sz="2800" dirty="0">
                <a:solidFill>
                  <a:schemeClr val="tx1">
                    <a:lumMod val="75000"/>
                  </a:schemeClr>
                </a:solidFill>
              </a:rPr>
              <a:t> Memory Visualizer</a:t>
            </a:r>
          </a:p>
        </p:txBody>
      </p:sp>
      <p:sp>
        <p:nvSpPr>
          <p:cNvPr id="3" name="Title 2">
            <a:extLst>
              <a:ext uri="{FF2B5EF4-FFF2-40B4-BE49-F238E27FC236}">
                <a16:creationId xmlns:a16="http://schemas.microsoft.com/office/drawing/2014/main" id="{8282F3C5-B021-419C-BB40-45E6F5E526D4}"/>
              </a:ext>
            </a:extLst>
          </p:cNvPr>
          <p:cNvSpPr>
            <a:spLocks noGrp="1"/>
          </p:cNvSpPr>
          <p:nvPr>
            <p:ph type="title"/>
          </p:nvPr>
        </p:nvSpPr>
        <p:spPr/>
        <p:txBody>
          <a:bodyPr/>
          <a:lstStyle/>
          <a:p>
            <a:r>
              <a:rPr lang="en-US" dirty="0"/>
              <a:t>ABOUT THIS Presentation</a:t>
            </a:r>
          </a:p>
        </p:txBody>
      </p:sp>
    </p:spTree>
    <p:extLst>
      <p:ext uri="{BB962C8B-B14F-4D97-AF65-F5344CB8AC3E}">
        <p14:creationId xmlns:p14="http://schemas.microsoft.com/office/powerpoint/2010/main" val="129889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1811F-1896-4167-8527-BC2C557AD2B0}"/>
              </a:ext>
            </a:extLst>
          </p:cNvPr>
          <p:cNvSpPr>
            <a:spLocks noGrp="1"/>
          </p:cNvSpPr>
          <p:nvPr>
            <p:ph type="body" sz="quarter" idx="10"/>
          </p:nvPr>
        </p:nvSpPr>
        <p:spPr/>
        <p:txBody>
          <a:bodyPr>
            <a:normAutofit/>
          </a:bodyPr>
          <a:lstStyle/>
          <a:p>
            <a:pPr>
              <a:buFont typeface="+mj-lt"/>
              <a:buAutoNum type="arabicPeriod"/>
            </a:pPr>
            <a:r>
              <a:rPr lang="en-US" sz="2800" dirty="0"/>
              <a:t>Update on the </a:t>
            </a:r>
            <a:r>
              <a:rPr lang="en-US" sz="2800" dirty="0" err="1"/>
              <a:t>Radeon</a:t>
            </a:r>
            <a:r>
              <a:rPr lang="en-US" sz="2800" baseline="30000" dirty="0" err="1">
                <a:solidFill>
                  <a:schemeClr val="bg1"/>
                </a:solidFill>
              </a:rPr>
              <a:t>TM</a:t>
            </a:r>
            <a:r>
              <a:rPr lang="en-US" sz="2800" dirty="0"/>
              <a:t> GPU Analyzer</a:t>
            </a:r>
          </a:p>
          <a:p>
            <a:pPr>
              <a:buFont typeface="+mj-lt"/>
              <a:buAutoNum type="arabicPeriod"/>
            </a:pPr>
            <a:r>
              <a:rPr lang="en-US" sz="2800" dirty="0">
                <a:solidFill>
                  <a:schemeClr val="tx1">
                    <a:lumMod val="75000"/>
                  </a:schemeClr>
                </a:solidFill>
              </a:rPr>
              <a:t>What’s new with the Radeon</a:t>
            </a:r>
            <a:r>
              <a:rPr lang="en-US" sz="2800" baseline="30000" dirty="0">
                <a:solidFill>
                  <a:schemeClr val="tx1">
                    <a:lumMod val="75000"/>
                  </a:schemeClr>
                </a:solidFill>
              </a:rPr>
              <a:t>TM</a:t>
            </a:r>
            <a:r>
              <a:rPr lang="en-US" sz="2800" dirty="0">
                <a:solidFill>
                  <a:schemeClr val="tx1">
                    <a:lumMod val="75000"/>
                  </a:schemeClr>
                </a:solidFill>
              </a:rPr>
              <a:t> GPU Profiler?</a:t>
            </a:r>
          </a:p>
          <a:p>
            <a:pPr>
              <a:buFont typeface="+mj-lt"/>
              <a:buAutoNum type="arabicPeriod"/>
            </a:pPr>
            <a:r>
              <a:rPr lang="en-US" sz="2800" dirty="0">
                <a:solidFill>
                  <a:schemeClr val="tx1">
                    <a:lumMod val="75000"/>
                  </a:schemeClr>
                </a:solidFill>
              </a:rPr>
              <a:t>The new AMD Radeon</a:t>
            </a:r>
            <a:r>
              <a:rPr lang="en-US" sz="2800" baseline="30000" dirty="0">
                <a:solidFill>
                  <a:schemeClr val="tx1">
                    <a:lumMod val="75000"/>
                  </a:schemeClr>
                </a:solidFill>
              </a:rPr>
              <a:t>TM</a:t>
            </a:r>
            <a:r>
              <a:rPr lang="en-US" sz="2800" dirty="0">
                <a:solidFill>
                  <a:schemeClr val="tx1">
                    <a:lumMod val="75000"/>
                  </a:schemeClr>
                </a:solidFill>
              </a:rPr>
              <a:t> Memory Visualizer</a:t>
            </a:r>
          </a:p>
        </p:txBody>
      </p:sp>
      <p:sp>
        <p:nvSpPr>
          <p:cNvPr id="3" name="Title 2">
            <a:extLst>
              <a:ext uri="{FF2B5EF4-FFF2-40B4-BE49-F238E27FC236}">
                <a16:creationId xmlns:a16="http://schemas.microsoft.com/office/drawing/2014/main" id="{8282F3C5-B021-419C-BB40-45E6F5E526D4}"/>
              </a:ext>
            </a:extLst>
          </p:cNvPr>
          <p:cNvSpPr>
            <a:spLocks noGrp="1"/>
          </p:cNvSpPr>
          <p:nvPr>
            <p:ph type="title"/>
          </p:nvPr>
        </p:nvSpPr>
        <p:spPr/>
        <p:txBody>
          <a:bodyPr/>
          <a:lstStyle/>
          <a:p>
            <a:r>
              <a:rPr lang="en-US" dirty="0"/>
              <a:t>ABOUT THIS Presentation</a:t>
            </a:r>
          </a:p>
        </p:txBody>
      </p:sp>
    </p:spTree>
    <p:extLst>
      <p:ext uri="{BB962C8B-B14F-4D97-AF65-F5344CB8AC3E}">
        <p14:creationId xmlns:p14="http://schemas.microsoft.com/office/powerpoint/2010/main" val="1759949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F170-6461-4C41-B438-D8DDF1555F85}"/>
              </a:ext>
            </a:extLst>
          </p:cNvPr>
          <p:cNvSpPr>
            <a:spLocks noGrp="1"/>
          </p:cNvSpPr>
          <p:nvPr>
            <p:ph type="title"/>
          </p:nvPr>
        </p:nvSpPr>
        <p:spPr>
          <a:xfrm>
            <a:off x="367175" y="365125"/>
            <a:ext cx="11460390" cy="2208393"/>
          </a:xfrm>
        </p:spPr>
        <p:txBody>
          <a:bodyPr anchor="b" anchorCtr="0">
            <a:normAutofit/>
          </a:bodyPr>
          <a:lstStyle/>
          <a:p>
            <a:r>
              <a:rPr lang="en-US" sz="3400" dirty="0"/>
              <a:t>What’s new with the Radeon</a:t>
            </a:r>
            <a:r>
              <a:rPr lang="en-US" sz="3400" baseline="30000" dirty="0"/>
              <a:t>TM</a:t>
            </a:r>
            <a:r>
              <a:rPr lang="en-US" sz="3400" dirty="0"/>
              <a:t> GPU Profiler?</a:t>
            </a:r>
          </a:p>
        </p:txBody>
      </p:sp>
      <p:sp>
        <p:nvSpPr>
          <p:cNvPr id="3" name="Text Placeholder 2">
            <a:extLst>
              <a:ext uri="{FF2B5EF4-FFF2-40B4-BE49-F238E27FC236}">
                <a16:creationId xmlns:a16="http://schemas.microsoft.com/office/drawing/2014/main" id="{084782CE-9DB4-4173-8AD5-4791CA93200D}"/>
              </a:ext>
            </a:extLst>
          </p:cNvPr>
          <p:cNvSpPr>
            <a:spLocks noGrp="1"/>
          </p:cNvSpPr>
          <p:nvPr>
            <p:ph type="body" sz="quarter" idx="14"/>
          </p:nvPr>
        </p:nvSpPr>
        <p:spPr>
          <a:xfrm>
            <a:off x="341487" y="3007151"/>
            <a:ext cx="11552032" cy="2803928"/>
          </a:xfrm>
        </p:spPr>
        <p:txBody>
          <a:bodyPr/>
          <a:lstStyle/>
          <a:p>
            <a:r>
              <a:rPr lang="en-US" dirty="0"/>
              <a:t>Authored by </a:t>
            </a:r>
            <a:r>
              <a:rPr lang="en-US" b="1" dirty="0"/>
              <a:t>Chris Hesik</a:t>
            </a:r>
          </a:p>
          <a:p>
            <a:r>
              <a:rPr lang="en-US" dirty="0"/>
              <a:t>Presented by Gordon Selley</a:t>
            </a:r>
          </a:p>
        </p:txBody>
      </p:sp>
    </p:spTree>
    <p:custDataLst>
      <p:tags r:id="rId1"/>
    </p:custDataLst>
    <p:extLst>
      <p:ext uri="{BB962C8B-B14F-4D97-AF65-F5344CB8AC3E}">
        <p14:creationId xmlns:p14="http://schemas.microsoft.com/office/powerpoint/2010/main" val="1056352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1C6756-E411-47E5-915D-14693CD7CD6E}"/>
              </a:ext>
            </a:extLst>
          </p:cNvPr>
          <p:cNvSpPr>
            <a:spLocks noGrp="1"/>
          </p:cNvSpPr>
          <p:nvPr>
            <p:ph type="title"/>
          </p:nvPr>
        </p:nvSpPr>
        <p:spPr>
          <a:xfrm>
            <a:off x="391236" y="447260"/>
            <a:ext cx="11359094" cy="1092377"/>
          </a:xfrm>
        </p:spPr>
        <p:txBody>
          <a:bodyPr/>
          <a:lstStyle/>
          <a:p>
            <a:r>
              <a:rPr lang="en-US" dirty="0"/>
              <a:t>What is RADEON™ GPU PROFILER?</a:t>
            </a:r>
          </a:p>
        </p:txBody>
      </p:sp>
      <p:sp>
        <p:nvSpPr>
          <p:cNvPr id="4" name="Text Placeholder 3">
            <a:extLst>
              <a:ext uri="{FF2B5EF4-FFF2-40B4-BE49-F238E27FC236}">
                <a16:creationId xmlns:a16="http://schemas.microsoft.com/office/drawing/2014/main" id="{349759DA-CDB7-4240-947C-D1B24E859B0B}"/>
              </a:ext>
            </a:extLst>
          </p:cNvPr>
          <p:cNvSpPr>
            <a:spLocks noGrp="1"/>
          </p:cNvSpPr>
          <p:nvPr>
            <p:ph type="body" sz="quarter" idx="14"/>
          </p:nvPr>
        </p:nvSpPr>
        <p:spPr>
          <a:xfrm>
            <a:off x="391236" y="1649997"/>
            <a:ext cx="3763905" cy="4064568"/>
          </a:xfrm>
        </p:spPr>
        <p:txBody>
          <a:bodyPr>
            <a:normAutofit/>
          </a:bodyPr>
          <a:lstStyle/>
          <a:p>
            <a:r>
              <a:rPr lang="en-US" sz="1800" b="1" dirty="0"/>
              <a:t>GPU performance analysis tool</a:t>
            </a:r>
          </a:p>
          <a:p>
            <a:pPr marL="285750" indent="-285750">
              <a:lnSpc>
                <a:spcPct val="110000"/>
              </a:lnSpc>
              <a:spcBef>
                <a:spcPts val="600"/>
              </a:spcBef>
              <a:buFont typeface="Arial" panose="020B0604020202020204" pitchFamily="34" charset="0"/>
              <a:buChar char="•"/>
            </a:pPr>
            <a:r>
              <a:rPr lang="en-US" sz="1600" dirty="0"/>
              <a:t>Shows low level profiling data</a:t>
            </a:r>
          </a:p>
          <a:p>
            <a:pPr marL="285750" indent="-285750">
              <a:lnSpc>
                <a:spcPct val="110000"/>
              </a:lnSpc>
              <a:spcBef>
                <a:spcPts val="600"/>
              </a:spcBef>
              <a:buFont typeface="Arial" panose="020B0604020202020204" pitchFamily="34" charset="0"/>
              <a:buChar char="•"/>
            </a:pPr>
            <a:r>
              <a:rPr lang="en-US" sz="1600" dirty="0"/>
              <a:t>Visualizes GPU workloads</a:t>
            </a:r>
          </a:p>
          <a:p>
            <a:pPr marL="285750" indent="-285750">
              <a:lnSpc>
                <a:spcPct val="110000"/>
              </a:lnSpc>
              <a:spcBef>
                <a:spcPts val="600"/>
              </a:spcBef>
              <a:buFont typeface="Arial" panose="020B0604020202020204" pitchFamily="34" charset="0"/>
              <a:buChar char="•"/>
            </a:pPr>
            <a:r>
              <a:rPr lang="en-US" sz="1600" dirty="0"/>
              <a:t>Identify performance bottlenecks</a:t>
            </a:r>
          </a:p>
          <a:p>
            <a:pPr marL="285750" indent="-285750">
              <a:lnSpc>
                <a:spcPct val="110000"/>
              </a:lnSpc>
              <a:spcBef>
                <a:spcPts val="600"/>
              </a:spcBef>
              <a:buFont typeface="Arial" panose="020B0604020202020204" pitchFamily="34" charset="0"/>
              <a:buChar char="•"/>
            </a:pPr>
            <a:r>
              <a:rPr lang="en-US" sz="1600" dirty="0"/>
              <a:t>Bridge the gap between APIs and RDNA/GCN</a:t>
            </a:r>
            <a:endParaRPr lang="en-US" dirty="0"/>
          </a:p>
          <a:p>
            <a:r>
              <a:rPr lang="en-US" sz="1800" b="1" dirty="0"/>
              <a:t>Designed to support</a:t>
            </a:r>
          </a:p>
          <a:p>
            <a:pPr marL="342900" indent="-342900">
              <a:buFont typeface="Arial" panose="020B0604020202020204" pitchFamily="34" charset="0"/>
              <a:buChar char="•"/>
            </a:pPr>
            <a:r>
              <a:rPr lang="en-US" sz="1600" dirty="0"/>
              <a:t>Linux® and Windows®</a:t>
            </a:r>
          </a:p>
          <a:p>
            <a:pPr marL="342900" indent="-342900">
              <a:lnSpc>
                <a:spcPct val="110000"/>
              </a:lnSpc>
              <a:buFont typeface="Arial" panose="020B0604020202020204" pitchFamily="34" charset="0"/>
              <a:buChar char="•"/>
            </a:pPr>
            <a:r>
              <a:rPr lang="en-US" sz="1600" dirty="0"/>
              <a:t>Vulkan®, DirectX® 12, and OpenCL™</a:t>
            </a:r>
          </a:p>
          <a:p>
            <a:pPr marL="342900" indent="-342900">
              <a:buFont typeface="Arial" panose="020B0604020202020204" pitchFamily="34" charset="0"/>
              <a:buChar char="•"/>
            </a:pPr>
            <a:endParaRPr lang="en-US" dirty="0"/>
          </a:p>
        </p:txBody>
      </p:sp>
      <p:pic>
        <p:nvPicPr>
          <p:cNvPr id="5" name="Picture 4" descr="A screenshot of a video game&#10;&#10;Description automatically generated">
            <a:extLst>
              <a:ext uri="{FF2B5EF4-FFF2-40B4-BE49-F238E27FC236}">
                <a16:creationId xmlns:a16="http://schemas.microsoft.com/office/drawing/2014/main" id="{09B1FE23-FD9F-4B6C-8776-A4E568FE3246}"/>
              </a:ext>
            </a:extLst>
          </p:cNvPr>
          <p:cNvPicPr>
            <a:picLocks noChangeAspect="1"/>
          </p:cNvPicPr>
          <p:nvPr/>
        </p:nvPicPr>
        <p:blipFill>
          <a:blip r:embed="rId3"/>
          <a:stretch>
            <a:fillRect/>
          </a:stretch>
        </p:blipFill>
        <p:spPr>
          <a:xfrm>
            <a:off x="4257676" y="1391043"/>
            <a:ext cx="7686261" cy="4323522"/>
          </a:xfrm>
          <a:prstGeom prst="rect">
            <a:avLst/>
          </a:prstGeom>
          <a:effectLst>
            <a:outerShdw blurRad="254000" dist="165100" dir="2700000" algn="tl" rotWithShape="0">
              <a:prstClr val="black">
                <a:alpha val="40000"/>
              </a:prstClr>
            </a:outerShdw>
          </a:effectLst>
        </p:spPr>
      </p:pic>
    </p:spTree>
    <p:extLst>
      <p:ext uri="{BB962C8B-B14F-4D97-AF65-F5344CB8AC3E}">
        <p14:creationId xmlns:p14="http://schemas.microsoft.com/office/powerpoint/2010/main" val="4110572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82B014-0922-4E3F-8C25-BD72AEE20EC0}"/>
              </a:ext>
            </a:extLst>
          </p:cNvPr>
          <p:cNvSpPr>
            <a:spLocks noGrp="1"/>
          </p:cNvSpPr>
          <p:nvPr>
            <p:ph type="title"/>
          </p:nvPr>
        </p:nvSpPr>
        <p:spPr/>
        <p:txBody>
          <a:bodyPr/>
          <a:lstStyle/>
          <a:p>
            <a:r>
              <a:rPr lang="en-US" dirty="0"/>
              <a:t>GDC 2019 – RGP 1.4</a:t>
            </a:r>
          </a:p>
        </p:txBody>
      </p:sp>
      <p:sp>
        <p:nvSpPr>
          <p:cNvPr id="4" name="Content Placeholder 3">
            <a:extLst>
              <a:ext uri="{FF2B5EF4-FFF2-40B4-BE49-F238E27FC236}">
                <a16:creationId xmlns:a16="http://schemas.microsoft.com/office/drawing/2014/main" id="{3564862D-0157-4D6A-8EA9-DEB1D69D67C5}"/>
              </a:ext>
            </a:extLst>
          </p:cNvPr>
          <p:cNvSpPr>
            <a:spLocks noGrp="1"/>
          </p:cNvSpPr>
          <p:nvPr>
            <p:ph sz="quarter" idx="14"/>
          </p:nvPr>
        </p:nvSpPr>
        <p:spPr>
          <a:xfrm>
            <a:off x="391237" y="1699146"/>
            <a:ext cx="3490982" cy="4085783"/>
          </a:xfrm>
        </p:spPr>
        <p:txBody>
          <a:bodyPr/>
          <a:lstStyle/>
          <a:p>
            <a:r>
              <a:rPr lang="en-US" sz="1800" b="1" dirty="0"/>
              <a:t>Overview</a:t>
            </a:r>
          </a:p>
          <a:p>
            <a:pPr marL="285750" indent="-285750">
              <a:buFont typeface="Arial" panose="020B0604020202020204" pitchFamily="34" charset="0"/>
              <a:buChar char="•"/>
            </a:pPr>
            <a:r>
              <a:rPr lang="en-US" sz="1600" b="1" dirty="0">
                <a:solidFill>
                  <a:srgbClr val="FF0000"/>
                </a:solidFill>
              </a:rPr>
              <a:t>Frame Summary</a:t>
            </a:r>
          </a:p>
          <a:p>
            <a:pPr marL="285750" indent="-285750">
              <a:buFont typeface="Arial" panose="020B0604020202020204" pitchFamily="34" charset="0"/>
              <a:buChar char="•"/>
            </a:pPr>
            <a:r>
              <a:rPr lang="en-US" sz="1600" dirty="0"/>
              <a:t>Barriers</a:t>
            </a:r>
          </a:p>
          <a:p>
            <a:pPr marL="285750" indent="-285750">
              <a:buFont typeface="Arial" panose="020B0604020202020204" pitchFamily="34" charset="0"/>
              <a:buChar char="•"/>
            </a:pPr>
            <a:r>
              <a:rPr lang="en-US" sz="1600" dirty="0"/>
              <a:t>Context rolls</a:t>
            </a:r>
          </a:p>
          <a:p>
            <a:pPr marL="285750" indent="-285750">
              <a:buFont typeface="Arial" panose="020B0604020202020204" pitchFamily="34" charset="0"/>
              <a:buChar char="•"/>
            </a:pPr>
            <a:r>
              <a:rPr lang="en-US" sz="1600" dirty="0"/>
              <a:t>Most expensive events</a:t>
            </a:r>
          </a:p>
          <a:p>
            <a:pPr marL="285750" indent="-285750">
              <a:buFont typeface="Arial" panose="020B0604020202020204" pitchFamily="34" charset="0"/>
              <a:buChar char="•"/>
            </a:pPr>
            <a:r>
              <a:rPr lang="en-US" sz="1600" dirty="0"/>
              <a:t>Render/depth targets</a:t>
            </a:r>
          </a:p>
          <a:p>
            <a:r>
              <a:rPr lang="en-US" sz="1800" b="1" dirty="0"/>
              <a:t>Events</a:t>
            </a:r>
          </a:p>
          <a:p>
            <a:pPr marL="285750" indent="-285750">
              <a:buFont typeface="Arial" panose="020B0604020202020204" pitchFamily="34" charset="0"/>
              <a:buChar char="•"/>
            </a:pPr>
            <a:r>
              <a:rPr lang="en-US" sz="1600" dirty="0"/>
              <a:t>Wavefront occupancy</a:t>
            </a:r>
          </a:p>
          <a:p>
            <a:pPr marL="285750" indent="-285750">
              <a:buFont typeface="Arial" panose="020B0604020202020204" pitchFamily="34" charset="0"/>
              <a:buChar char="•"/>
            </a:pPr>
            <a:r>
              <a:rPr lang="en-US" sz="1600" dirty="0"/>
              <a:t>Event timing</a:t>
            </a:r>
          </a:p>
          <a:p>
            <a:pPr marL="285750" indent="-285750">
              <a:buFont typeface="Arial" panose="020B0604020202020204" pitchFamily="34" charset="0"/>
              <a:buChar char="•"/>
            </a:pPr>
            <a:r>
              <a:rPr lang="en-US" sz="1600" dirty="0"/>
              <a:t>Pipeline state</a:t>
            </a:r>
          </a:p>
          <a:p>
            <a:pPr marL="800100" lvl="1" indent="-3429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63351629-F85A-485C-BC05-9004E4F8A786}"/>
              </a:ext>
            </a:extLst>
          </p:cNvPr>
          <p:cNvPicPr>
            <a:picLocks noChangeAspect="1"/>
          </p:cNvPicPr>
          <p:nvPr/>
        </p:nvPicPr>
        <p:blipFill>
          <a:blip r:embed="rId3"/>
          <a:srcRect/>
          <a:stretch/>
        </p:blipFill>
        <p:spPr>
          <a:xfrm>
            <a:off x="3554177" y="1369341"/>
            <a:ext cx="7941733" cy="4363951"/>
          </a:xfrm>
          <a:prstGeom prst="rect">
            <a:avLst/>
          </a:prstGeom>
          <a:effectLst>
            <a:outerShdw blurRad="254000" dist="165100" dir="2700000" algn="tl" rotWithShape="0">
              <a:prstClr val="black">
                <a:alpha val="40000"/>
              </a:prstClr>
            </a:outerShdw>
          </a:effectLst>
        </p:spPr>
      </p:pic>
      <p:sp>
        <p:nvSpPr>
          <p:cNvPr id="7" name="Rectangle 6">
            <a:extLst>
              <a:ext uri="{FF2B5EF4-FFF2-40B4-BE49-F238E27FC236}">
                <a16:creationId xmlns:a16="http://schemas.microsoft.com/office/drawing/2014/main" id="{1C20B0A8-FB33-44CA-9A02-759A7042CC7A}"/>
              </a:ext>
            </a:extLst>
          </p:cNvPr>
          <p:cNvSpPr/>
          <p:nvPr/>
        </p:nvSpPr>
        <p:spPr>
          <a:xfrm>
            <a:off x="3554177" y="2067339"/>
            <a:ext cx="7991645" cy="2297397"/>
          </a:xfrm>
          <a:prstGeom prst="rect">
            <a:avLst/>
          </a:prstGeom>
          <a:noFill/>
          <a:ln w="38100" cap="sq">
            <a:solidFill>
              <a:srgbClr val="FF0000"/>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chemeClr val="tx1"/>
                </a:solidFill>
              </a:ln>
            </a:endParaRPr>
          </a:p>
        </p:txBody>
      </p:sp>
      <p:sp>
        <p:nvSpPr>
          <p:cNvPr id="8" name="Rectangle 7">
            <a:extLst>
              <a:ext uri="{FF2B5EF4-FFF2-40B4-BE49-F238E27FC236}">
                <a16:creationId xmlns:a16="http://schemas.microsoft.com/office/drawing/2014/main" id="{06AB09BD-F4F2-4F15-AE41-55C155DE2D56}"/>
              </a:ext>
            </a:extLst>
          </p:cNvPr>
          <p:cNvSpPr/>
          <p:nvPr/>
        </p:nvSpPr>
        <p:spPr>
          <a:xfrm>
            <a:off x="3554177" y="4317558"/>
            <a:ext cx="7991646" cy="736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chemeClr val="tx1"/>
                </a:solidFill>
              </a:ln>
            </a:endParaRPr>
          </a:p>
        </p:txBody>
      </p:sp>
      <p:sp>
        <p:nvSpPr>
          <p:cNvPr id="11" name="Rectangle 10">
            <a:extLst>
              <a:ext uri="{FF2B5EF4-FFF2-40B4-BE49-F238E27FC236}">
                <a16:creationId xmlns:a16="http://schemas.microsoft.com/office/drawing/2014/main" id="{F5697D59-C44C-43F2-AA62-AD92ABACF027}"/>
              </a:ext>
            </a:extLst>
          </p:cNvPr>
          <p:cNvSpPr/>
          <p:nvPr/>
        </p:nvSpPr>
        <p:spPr>
          <a:xfrm>
            <a:off x="3554178" y="4996075"/>
            <a:ext cx="7991646" cy="42273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chemeClr val="tx1"/>
                </a:solidFill>
              </a:ln>
            </a:endParaRPr>
          </a:p>
        </p:txBody>
      </p:sp>
      <p:sp>
        <p:nvSpPr>
          <p:cNvPr id="12" name="Rectangle 11">
            <a:extLst>
              <a:ext uri="{FF2B5EF4-FFF2-40B4-BE49-F238E27FC236}">
                <a16:creationId xmlns:a16="http://schemas.microsoft.com/office/drawing/2014/main" id="{6A220EC8-6CA4-45A6-920C-03CF430BB106}"/>
              </a:ext>
            </a:extLst>
          </p:cNvPr>
          <p:cNvSpPr/>
          <p:nvPr/>
        </p:nvSpPr>
        <p:spPr>
          <a:xfrm>
            <a:off x="8998222" y="1737359"/>
            <a:ext cx="1353312" cy="375129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chemeClr val="tx1"/>
                </a:solidFill>
              </a:ln>
            </a:endParaRPr>
          </a:p>
        </p:txBody>
      </p:sp>
    </p:spTree>
    <p:extLst>
      <p:ext uri="{BB962C8B-B14F-4D97-AF65-F5344CB8AC3E}">
        <p14:creationId xmlns:p14="http://schemas.microsoft.com/office/powerpoint/2010/main" val="59157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89999816-6236-4CD7-8DBD-A3E225434FD3}"/>
              </a:ext>
            </a:extLst>
          </p:cNvPr>
          <p:cNvPicPr>
            <a:picLocks noChangeAspect="1"/>
          </p:cNvPicPr>
          <p:nvPr/>
        </p:nvPicPr>
        <p:blipFill rotWithShape="1">
          <a:blip r:embed="rId3"/>
          <a:srcRect r="11491" b="7332"/>
          <a:stretch/>
        </p:blipFill>
        <p:spPr>
          <a:xfrm>
            <a:off x="3667968" y="1431211"/>
            <a:ext cx="7398961" cy="4411805"/>
          </a:xfrm>
          <a:prstGeom prst="rect">
            <a:avLst/>
          </a:prstGeom>
          <a:effectLst>
            <a:outerShdw blurRad="254000" dist="165100" dir="2700000" algn="tl" rotWithShape="0">
              <a:prstClr val="black">
                <a:alpha val="40000"/>
              </a:prstClr>
            </a:outerShdw>
          </a:effectLst>
        </p:spPr>
      </p:pic>
      <p:sp>
        <p:nvSpPr>
          <p:cNvPr id="3" name="Title 2">
            <a:extLst>
              <a:ext uri="{FF2B5EF4-FFF2-40B4-BE49-F238E27FC236}">
                <a16:creationId xmlns:a16="http://schemas.microsoft.com/office/drawing/2014/main" id="{4D82B014-0922-4E3F-8C25-BD72AEE20EC0}"/>
              </a:ext>
            </a:extLst>
          </p:cNvPr>
          <p:cNvSpPr>
            <a:spLocks noGrp="1"/>
          </p:cNvSpPr>
          <p:nvPr>
            <p:ph type="title"/>
          </p:nvPr>
        </p:nvSpPr>
        <p:spPr/>
        <p:txBody>
          <a:bodyPr/>
          <a:lstStyle/>
          <a:p>
            <a:r>
              <a:rPr lang="en-US" dirty="0"/>
              <a:t>GDC 2019 – RGP 1.4</a:t>
            </a:r>
          </a:p>
        </p:txBody>
      </p:sp>
      <p:sp>
        <p:nvSpPr>
          <p:cNvPr id="4" name="Content Placeholder 3">
            <a:extLst>
              <a:ext uri="{FF2B5EF4-FFF2-40B4-BE49-F238E27FC236}">
                <a16:creationId xmlns:a16="http://schemas.microsoft.com/office/drawing/2014/main" id="{3564862D-0157-4D6A-8EA9-DEB1D69D67C5}"/>
              </a:ext>
            </a:extLst>
          </p:cNvPr>
          <p:cNvSpPr>
            <a:spLocks noGrp="1"/>
          </p:cNvSpPr>
          <p:nvPr>
            <p:ph sz="quarter" idx="14"/>
          </p:nvPr>
        </p:nvSpPr>
        <p:spPr>
          <a:xfrm>
            <a:off x="391236" y="1699146"/>
            <a:ext cx="3203611" cy="4085783"/>
          </a:xfrm>
        </p:spPr>
        <p:txBody>
          <a:bodyPr/>
          <a:lstStyle/>
          <a:p>
            <a:r>
              <a:rPr lang="en-US" sz="1800" b="1" dirty="0"/>
              <a:t>Overview</a:t>
            </a:r>
          </a:p>
          <a:p>
            <a:pPr marL="285750" indent="-285750">
              <a:buFont typeface="Arial" panose="020B0604020202020204" pitchFamily="34" charset="0"/>
              <a:buChar char="•"/>
            </a:pPr>
            <a:r>
              <a:rPr lang="en-US" sz="1600" dirty="0"/>
              <a:t>Frame Summary</a:t>
            </a:r>
          </a:p>
          <a:p>
            <a:pPr marL="285750" indent="-285750">
              <a:buFont typeface="Arial" panose="020B0604020202020204" pitchFamily="34" charset="0"/>
              <a:buChar char="•"/>
            </a:pPr>
            <a:r>
              <a:rPr lang="en-US" sz="1600" b="1" dirty="0">
                <a:solidFill>
                  <a:srgbClr val="FF0000"/>
                </a:solidFill>
              </a:rPr>
              <a:t>Barriers</a:t>
            </a:r>
          </a:p>
          <a:p>
            <a:pPr marL="285750" indent="-285750">
              <a:buFont typeface="Arial" panose="020B0604020202020204" pitchFamily="34" charset="0"/>
              <a:buChar char="•"/>
            </a:pPr>
            <a:r>
              <a:rPr lang="en-US" sz="1600" dirty="0"/>
              <a:t>Context rolls</a:t>
            </a:r>
          </a:p>
          <a:p>
            <a:pPr marL="285750" indent="-285750">
              <a:buFont typeface="Arial" panose="020B0604020202020204" pitchFamily="34" charset="0"/>
              <a:buChar char="•"/>
            </a:pPr>
            <a:r>
              <a:rPr lang="en-US" sz="1600" dirty="0"/>
              <a:t>Most expensive events</a:t>
            </a:r>
          </a:p>
          <a:p>
            <a:pPr marL="285750" indent="-285750">
              <a:buFont typeface="Arial" panose="020B0604020202020204" pitchFamily="34" charset="0"/>
              <a:buChar char="•"/>
            </a:pPr>
            <a:r>
              <a:rPr lang="en-US" sz="1600" dirty="0"/>
              <a:t>Render/depth targets</a:t>
            </a:r>
          </a:p>
          <a:p>
            <a:r>
              <a:rPr lang="en-US" sz="1800" b="1" dirty="0"/>
              <a:t>Events</a:t>
            </a:r>
          </a:p>
          <a:p>
            <a:pPr marL="285750" indent="-285750">
              <a:buFont typeface="Arial" panose="020B0604020202020204" pitchFamily="34" charset="0"/>
              <a:buChar char="•"/>
            </a:pPr>
            <a:r>
              <a:rPr lang="en-US" sz="1600" dirty="0"/>
              <a:t>Wavefront occupancy</a:t>
            </a:r>
          </a:p>
          <a:p>
            <a:pPr marL="285750" indent="-285750">
              <a:buFont typeface="Arial" panose="020B0604020202020204" pitchFamily="34" charset="0"/>
              <a:buChar char="•"/>
            </a:pPr>
            <a:r>
              <a:rPr lang="en-US" sz="1600" dirty="0"/>
              <a:t>Event timing</a:t>
            </a:r>
          </a:p>
          <a:p>
            <a:pPr marL="285750" indent="-285750">
              <a:buFont typeface="Arial" panose="020B0604020202020204" pitchFamily="34" charset="0"/>
              <a:buChar char="•"/>
            </a:pPr>
            <a:r>
              <a:rPr lang="en-US" sz="1600" dirty="0"/>
              <a:t>Pipeline state</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233237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82B014-0922-4E3F-8C25-BD72AEE20EC0}"/>
              </a:ext>
            </a:extLst>
          </p:cNvPr>
          <p:cNvSpPr>
            <a:spLocks noGrp="1"/>
          </p:cNvSpPr>
          <p:nvPr>
            <p:ph type="title"/>
          </p:nvPr>
        </p:nvSpPr>
        <p:spPr/>
        <p:txBody>
          <a:bodyPr/>
          <a:lstStyle/>
          <a:p>
            <a:r>
              <a:rPr lang="en-US" dirty="0"/>
              <a:t>GDC 2019 – RGP 1.4</a:t>
            </a:r>
          </a:p>
        </p:txBody>
      </p:sp>
      <p:sp>
        <p:nvSpPr>
          <p:cNvPr id="4" name="Content Placeholder 3">
            <a:extLst>
              <a:ext uri="{FF2B5EF4-FFF2-40B4-BE49-F238E27FC236}">
                <a16:creationId xmlns:a16="http://schemas.microsoft.com/office/drawing/2014/main" id="{3564862D-0157-4D6A-8EA9-DEB1D69D67C5}"/>
              </a:ext>
            </a:extLst>
          </p:cNvPr>
          <p:cNvSpPr>
            <a:spLocks noGrp="1"/>
          </p:cNvSpPr>
          <p:nvPr>
            <p:ph sz="quarter" idx="14"/>
          </p:nvPr>
        </p:nvSpPr>
        <p:spPr>
          <a:xfrm>
            <a:off x="391237" y="1699146"/>
            <a:ext cx="2983976" cy="4085783"/>
          </a:xfrm>
        </p:spPr>
        <p:txBody>
          <a:bodyPr/>
          <a:lstStyle/>
          <a:p>
            <a:r>
              <a:rPr lang="en-US" sz="1800" b="1" dirty="0"/>
              <a:t>Overview</a:t>
            </a:r>
          </a:p>
          <a:p>
            <a:pPr marL="285750" indent="-285750">
              <a:buFont typeface="Arial" panose="020B0604020202020204" pitchFamily="34" charset="0"/>
              <a:buChar char="•"/>
            </a:pPr>
            <a:r>
              <a:rPr lang="en-US" sz="1600" dirty="0"/>
              <a:t>Frame Summary</a:t>
            </a:r>
          </a:p>
          <a:p>
            <a:pPr marL="285750" indent="-285750">
              <a:buFont typeface="Arial" panose="020B0604020202020204" pitchFamily="34" charset="0"/>
              <a:buChar char="•"/>
            </a:pPr>
            <a:r>
              <a:rPr lang="en-US" sz="1600" dirty="0"/>
              <a:t>Barriers</a:t>
            </a:r>
          </a:p>
          <a:p>
            <a:pPr marL="285750" indent="-285750">
              <a:buFont typeface="Arial" panose="020B0604020202020204" pitchFamily="34" charset="0"/>
              <a:buChar char="•"/>
            </a:pPr>
            <a:r>
              <a:rPr lang="en-US" sz="1600" b="1" dirty="0">
                <a:solidFill>
                  <a:srgbClr val="FF0000"/>
                </a:solidFill>
              </a:rPr>
              <a:t>Context rolls</a:t>
            </a:r>
          </a:p>
          <a:p>
            <a:pPr marL="285750" indent="-285750">
              <a:buFont typeface="Arial" panose="020B0604020202020204" pitchFamily="34" charset="0"/>
              <a:buChar char="•"/>
            </a:pPr>
            <a:r>
              <a:rPr lang="en-US" sz="1600" dirty="0"/>
              <a:t>Most expensive events</a:t>
            </a:r>
          </a:p>
          <a:p>
            <a:pPr marL="285750" indent="-285750">
              <a:buFont typeface="Arial" panose="020B0604020202020204" pitchFamily="34" charset="0"/>
              <a:buChar char="•"/>
            </a:pPr>
            <a:r>
              <a:rPr lang="en-US" sz="1600" dirty="0"/>
              <a:t>Render/depth targets</a:t>
            </a:r>
          </a:p>
          <a:p>
            <a:r>
              <a:rPr lang="en-US" sz="1800" b="1" dirty="0"/>
              <a:t>Events</a:t>
            </a:r>
          </a:p>
          <a:p>
            <a:pPr marL="285750" indent="-285750">
              <a:buFont typeface="Arial" panose="020B0604020202020204" pitchFamily="34" charset="0"/>
              <a:buChar char="•"/>
            </a:pPr>
            <a:r>
              <a:rPr lang="en-US" sz="1600" dirty="0"/>
              <a:t>Wavefront occupancy</a:t>
            </a:r>
          </a:p>
          <a:p>
            <a:pPr marL="285750" indent="-285750">
              <a:buFont typeface="Arial" panose="020B0604020202020204" pitchFamily="34" charset="0"/>
              <a:buChar char="•"/>
            </a:pPr>
            <a:r>
              <a:rPr lang="en-US" sz="1600" dirty="0"/>
              <a:t>Event timing</a:t>
            </a:r>
          </a:p>
          <a:p>
            <a:pPr marL="285750" indent="-285750">
              <a:buFont typeface="Arial" panose="020B0604020202020204" pitchFamily="34" charset="0"/>
              <a:buChar char="•"/>
            </a:pPr>
            <a:r>
              <a:rPr lang="en-US" sz="1600" dirty="0"/>
              <a:t>Pipeline state</a:t>
            </a:r>
          </a:p>
          <a:p>
            <a:pPr marL="800100" lvl="1" indent="-342900">
              <a:buFont typeface="Arial" panose="020B0604020202020204" pitchFamily="34" charset="0"/>
              <a:buChar char="•"/>
            </a:pPr>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FFC30D68-83D0-4216-8A16-8308FB3F0200}"/>
              </a:ext>
            </a:extLst>
          </p:cNvPr>
          <p:cNvPicPr>
            <a:picLocks noChangeAspect="1"/>
          </p:cNvPicPr>
          <p:nvPr/>
        </p:nvPicPr>
        <p:blipFill>
          <a:blip r:embed="rId3"/>
          <a:stretch>
            <a:fillRect/>
          </a:stretch>
        </p:blipFill>
        <p:spPr>
          <a:xfrm>
            <a:off x="3461741" y="1488431"/>
            <a:ext cx="7862840" cy="4464300"/>
          </a:xfrm>
          <a:prstGeom prst="rect">
            <a:avLst/>
          </a:prstGeom>
          <a:effectLst>
            <a:outerShdw blurRad="254000" dist="165100" dir="2700000" algn="tl" rotWithShape="0">
              <a:prstClr val="black">
                <a:alpha val="40000"/>
              </a:prstClr>
            </a:outerShdw>
          </a:effectLst>
        </p:spPr>
      </p:pic>
    </p:spTree>
    <p:extLst>
      <p:ext uri="{BB962C8B-B14F-4D97-AF65-F5344CB8AC3E}">
        <p14:creationId xmlns:p14="http://schemas.microsoft.com/office/powerpoint/2010/main" val="4134483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82B014-0922-4E3F-8C25-BD72AEE20EC0}"/>
              </a:ext>
            </a:extLst>
          </p:cNvPr>
          <p:cNvSpPr>
            <a:spLocks noGrp="1"/>
          </p:cNvSpPr>
          <p:nvPr>
            <p:ph type="title"/>
          </p:nvPr>
        </p:nvSpPr>
        <p:spPr/>
        <p:txBody>
          <a:bodyPr/>
          <a:lstStyle/>
          <a:p>
            <a:r>
              <a:rPr lang="en-US" dirty="0"/>
              <a:t>GDC 2019 – RGP 1.4</a:t>
            </a:r>
          </a:p>
        </p:txBody>
      </p:sp>
      <p:sp>
        <p:nvSpPr>
          <p:cNvPr id="4" name="Content Placeholder 3">
            <a:extLst>
              <a:ext uri="{FF2B5EF4-FFF2-40B4-BE49-F238E27FC236}">
                <a16:creationId xmlns:a16="http://schemas.microsoft.com/office/drawing/2014/main" id="{3564862D-0157-4D6A-8EA9-DEB1D69D67C5}"/>
              </a:ext>
            </a:extLst>
          </p:cNvPr>
          <p:cNvSpPr>
            <a:spLocks noGrp="1"/>
          </p:cNvSpPr>
          <p:nvPr>
            <p:ph sz="quarter" idx="14"/>
          </p:nvPr>
        </p:nvSpPr>
        <p:spPr/>
        <p:txBody>
          <a:bodyPr/>
          <a:lstStyle/>
          <a:p>
            <a:r>
              <a:rPr lang="en-US" sz="1800" b="1" dirty="0"/>
              <a:t>Overview</a:t>
            </a:r>
          </a:p>
          <a:p>
            <a:pPr marL="285750" indent="-285750">
              <a:buFont typeface="Arial" panose="020B0604020202020204" pitchFamily="34" charset="0"/>
              <a:buChar char="•"/>
            </a:pPr>
            <a:r>
              <a:rPr lang="en-US" sz="1600" dirty="0"/>
              <a:t>Frame Summary</a:t>
            </a:r>
          </a:p>
          <a:p>
            <a:pPr marL="285750" indent="-285750">
              <a:buFont typeface="Arial" panose="020B0604020202020204" pitchFamily="34" charset="0"/>
              <a:buChar char="•"/>
            </a:pPr>
            <a:r>
              <a:rPr lang="en-US" sz="1600" dirty="0"/>
              <a:t>Barriers</a:t>
            </a:r>
          </a:p>
          <a:p>
            <a:pPr marL="285750" indent="-285750">
              <a:buFont typeface="Arial" panose="020B0604020202020204" pitchFamily="34" charset="0"/>
              <a:buChar char="•"/>
            </a:pPr>
            <a:r>
              <a:rPr lang="en-US" sz="1600" dirty="0"/>
              <a:t>Context rolls</a:t>
            </a:r>
          </a:p>
          <a:p>
            <a:pPr marL="285750" indent="-285750">
              <a:buFont typeface="Arial" panose="020B0604020202020204" pitchFamily="34" charset="0"/>
              <a:buChar char="•"/>
            </a:pPr>
            <a:r>
              <a:rPr lang="en-US" sz="1600" b="1" dirty="0">
                <a:solidFill>
                  <a:srgbClr val="FF0000"/>
                </a:solidFill>
              </a:rPr>
              <a:t>Most expensive events</a:t>
            </a:r>
          </a:p>
          <a:p>
            <a:pPr marL="285750" indent="-285750">
              <a:buFont typeface="Arial" panose="020B0604020202020204" pitchFamily="34" charset="0"/>
              <a:buChar char="•"/>
            </a:pPr>
            <a:r>
              <a:rPr lang="en-US" sz="1600" dirty="0"/>
              <a:t>Render/depth targets</a:t>
            </a:r>
          </a:p>
          <a:p>
            <a:r>
              <a:rPr lang="en-US" sz="1800" b="1" dirty="0"/>
              <a:t>Events</a:t>
            </a:r>
          </a:p>
          <a:p>
            <a:pPr marL="285750" indent="-285750">
              <a:buFont typeface="Arial" panose="020B0604020202020204" pitchFamily="34" charset="0"/>
              <a:buChar char="•"/>
            </a:pPr>
            <a:r>
              <a:rPr lang="en-US" sz="1600" dirty="0"/>
              <a:t>Wavefront occupancy</a:t>
            </a:r>
          </a:p>
          <a:p>
            <a:pPr marL="285750" indent="-285750">
              <a:buFont typeface="Arial" panose="020B0604020202020204" pitchFamily="34" charset="0"/>
              <a:buChar char="•"/>
            </a:pPr>
            <a:r>
              <a:rPr lang="en-US" sz="1600" dirty="0"/>
              <a:t>Event timing</a:t>
            </a:r>
          </a:p>
          <a:p>
            <a:pPr marL="285750" indent="-285750">
              <a:buFont typeface="Arial" panose="020B0604020202020204" pitchFamily="34" charset="0"/>
              <a:buChar char="•"/>
            </a:pPr>
            <a:r>
              <a:rPr lang="en-US" sz="1600" dirty="0"/>
              <a:t>Pipeline state</a:t>
            </a:r>
          </a:p>
          <a:p>
            <a:pPr marL="800100" lvl="1" indent="-342900">
              <a:buFont typeface="Arial" panose="020B0604020202020204" pitchFamily="34" charset="0"/>
              <a:buChar char="•"/>
            </a:pPr>
            <a:endParaRPr lang="en-US" dirty="0"/>
          </a:p>
        </p:txBody>
      </p:sp>
      <p:pic>
        <p:nvPicPr>
          <p:cNvPr id="8" name="Picture 7" descr="A screenshot of a social media post&#10;&#10;Description automatically generated">
            <a:extLst>
              <a:ext uri="{FF2B5EF4-FFF2-40B4-BE49-F238E27FC236}">
                <a16:creationId xmlns:a16="http://schemas.microsoft.com/office/drawing/2014/main" id="{54D1A1B3-A541-4A38-AD97-A6024D72188F}"/>
              </a:ext>
            </a:extLst>
          </p:cNvPr>
          <p:cNvPicPr>
            <a:picLocks noChangeAspect="1"/>
          </p:cNvPicPr>
          <p:nvPr/>
        </p:nvPicPr>
        <p:blipFill rotWithShape="1">
          <a:blip r:embed="rId3"/>
          <a:srcRect r="9796" b="19545"/>
          <a:stretch/>
        </p:blipFill>
        <p:spPr>
          <a:xfrm>
            <a:off x="3608832" y="1715955"/>
            <a:ext cx="7797546" cy="3944181"/>
          </a:xfrm>
          <a:prstGeom prst="rect">
            <a:avLst/>
          </a:prstGeom>
          <a:effectLst>
            <a:outerShdw blurRad="254000" dist="165100" dir="2700000" algn="tl" rotWithShape="0">
              <a:prstClr val="black">
                <a:alpha val="40000"/>
              </a:prstClr>
            </a:outerShdw>
          </a:effectLst>
        </p:spPr>
      </p:pic>
    </p:spTree>
    <p:extLst>
      <p:ext uri="{BB962C8B-B14F-4D97-AF65-F5344CB8AC3E}">
        <p14:creationId xmlns:p14="http://schemas.microsoft.com/office/powerpoint/2010/main" val="354211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82B014-0922-4E3F-8C25-BD72AEE20EC0}"/>
              </a:ext>
            </a:extLst>
          </p:cNvPr>
          <p:cNvSpPr>
            <a:spLocks noGrp="1"/>
          </p:cNvSpPr>
          <p:nvPr>
            <p:ph type="title"/>
          </p:nvPr>
        </p:nvSpPr>
        <p:spPr/>
        <p:txBody>
          <a:bodyPr/>
          <a:lstStyle/>
          <a:p>
            <a:r>
              <a:rPr lang="en-US" dirty="0"/>
              <a:t>GDC 2019 – RGP 1.4</a:t>
            </a:r>
          </a:p>
        </p:txBody>
      </p:sp>
      <p:sp>
        <p:nvSpPr>
          <p:cNvPr id="4" name="Content Placeholder 3">
            <a:extLst>
              <a:ext uri="{FF2B5EF4-FFF2-40B4-BE49-F238E27FC236}">
                <a16:creationId xmlns:a16="http://schemas.microsoft.com/office/drawing/2014/main" id="{3564862D-0157-4D6A-8EA9-DEB1D69D67C5}"/>
              </a:ext>
            </a:extLst>
          </p:cNvPr>
          <p:cNvSpPr>
            <a:spLocks noGrp="1"/>
          </p:cNvSpPr>
          <p:nvPr>
            <p:ph sz="quarter" idx="14"/>
          </p:nvPr>
        </p:nvSpPr>
        <p:spPr/>
        <p:txBody>
          <a:bodyPr/>
          <a:lstStyle/>
          <a:p>
            <a:r>
              <a:rPr lang="en-US" sz="1800" b="1" dirty="0"/>
              <a:t>Overview</a:t>
            </a:r>
          </a:p>
          <a:p>
            <a:pPr marL="285750" indent="-285750">
              <a:buFont typeface="Arial" panose="020B0604020202020204" pitchFamily="34" charset="0"/>
              <a:buChar char="•"/>
            </a:pPr>
            <a:r>
              <a:rPr lang="en-US" sz="1600" dirty="0"/>
              <a:t>Frame Summary</a:t>
            </a:r>
          </a:p>
          <a:p>
            <a:pPr marL="285750" indent="-285750">
              <a:buFont typeface="Arial" panose="020B0604020202020204" pitchFamily="34" charset="0"/>
              <a:buChar char="•"/>
            </a:pPr>
            <a:r>
              <a:rPr lang="en-US" sz="1600" dirty="0"/>
              <a:t>Barriers</a:t>
            </a:r>
          </a:p>
          <a:p>
            <a:pPr marL="285750" indent="-285750">
              <a:buFont typeface="Arial" panose="020B0604020202020204" pitchFamily="34" charset="0"/>
              <a:buChar char="•"/>
            </a:pPr>
            <a:r>
              <a:rPr lang="en-US" sz="1600" dirty="0"/>
              <a:t>Context rolls</a:t>
            </a:r>
          </a:p>
          <a:p>
            <a:pPr marL="285750" indent="-285750">
              <a:buFont typeface="Arial" panose="020B0604020202020204" pitchFamily="34" charset="0"/>
              <a:buChar char="•"/>
            </a:pPr>
            <a:r>
              <a:rPr lang="en-US" sz="1600" dirty="0"/>
              <a:t>Most expensive events</a:t>
            </a:r>
          </a:p>
          <a:p>
            <a:pPr marL="285750" indent="-285750">
              <a:buFont typeface="Arial" panose="020B0604020202020204" pitchFamily="34" charset="0"/>
              <a:buChar char="•"/>
            </a:pPr>
            <a:r>
              <a:rPr lang="en-US" sz="1600" b="1" dirty="0">
                <a:solidFill>
                  <a:srgbClr val="FF0000"/>
                </a:solidFill>
              </a:rPr>
              <a:t>Render/depth targets</a:t>
            </a:r>
          </a:p>
          <a:p>
            <a:r>
              <a:rPr lang="en-US" sz="1800" b="1" dirty="0"/>
              <a:t>Events</a:t>
            </a:r>
          </a:p>
          <a:p>
            <a:pPr marL="285750" indent="-285750">
              <a:buFont typeface="Arial" panose="020B0604020202020204" pitchFamily="34" charset="0"/>
              <a:buChar char="•"/>
            </a:pPr>
            <a:r>
              <a:rPr lang="en-US" sz="1600" dirty="0"/>
              <a:t>Wavefront occupancy</a:t>
            </a:r>
          </a:p>
          <a:p>
            <a:pPr marL="285750" indent="-285750">
              <a:buFont typeface="Arial" panose="020B0604020202020204" pitchFamily="34" charset="0"/>
              <a:buChar char="•"/>
            </a:pPr>
            <a:r>
              <a:rPr lang="en-US" sz="1600" dirty="0"/>
              <a:t>Event timing</a:t>
            </a:r>
          </a:p>
          <a:p>
            <a:pPr marL="285750" indent="-285750">
              <a:buFont typeface="Arial" panose="020B0604020202020204" pitchFamily="34" charset="0"/>
              <a:buChar char="•"/>
            </a:pPr>
            <a:r>
              <a:rPr lang="en-US" sz="1600" dirty="0"/>
              <a:t>Pipeline state</a:t>
            </a:r>
          </a:p>
          <a:p>
            <a:pPr marL="800100" lvl="1" indent="-342900">
              <a:buFont typeface="Arial" panose="020B0604020202020204" pitchFamily="34" charset="0"/>
              <a:buChar char="•"/>
            </a:pPr>
            <a:endParaRPr lang="en-US" dirty="0"/>
          </a:p>
        </p:txBody>
      </p:sp>
      <p:pic>
        <p:nvPicPr>
          <p:cNvPr id="5" name="Picture 4" descr="A screenshot of a video game&#10;&#10;Description automatically generated">
            <a:extLst>
              <a:ext uri="{FF2B5EF4-FFF2-40B4-BE49-F238E27FC236}">
                <a16:creationId xmlns:a16="http://schemas.microsoft.com/office/drawing/2014/main" id="{0CABAF0A-32E6-439F-88BD-07355D171F57}"/>
              </a:ext>
            </a:extLst>
          </p:cNvPr>
          <p:cNvPicPr>
            <a:picLocks noChangeAspect="1"/>
          </p:cNvPicPr>
          <p:nvPr/>
        </p:nvPicPr>
        <p:blipFill>
          <a:blip r:embed="rId3"/>
          <a:stretch>
            <a:fillRect/>
          </a:stretch>
        </p:blipFill>
        <p:spPr>
          <a:xfrm>
            <a:off x="3608832" y="1277733"/>
            <a:ext cx="8011776" cy="4533102"/>
          </a:xfrm>
          <a:prstGeom prst="rect">
            <a:avLst/>
          </a:prstGeom>
          <a:effectLst>
            <a:outerShdw blurRad="254000" dist="165100" dir="2700000" algn="tl" rotWithShape="0">
              <a:prstClr val="black">
                <a:alpha val="40000"/>
              </a:prstClr>
            </a:outerShdw>
          </a:effectLst>
        </p:spPr>
      </p:pic>
    </p:spTree>
    <p:extLst>
      <p:ext uri="{BB962C8B-B14F-4D97-AF65-F5344CB8AC3E}">
        <p14:creationId xmlns:p14="http://schemas.microsoft.com/office/powerpoint/2010/main" val="3143861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82B014-0922-4E3F-8C25-BD72AEE20EC0}"/>
              </a:ext>
            </a:extLst>
          </p:cNvPr>
          <p:cNvSpPr>
            <a:spLocks noGrp="1"/>
          </p:cNvSpPr>
          <p:nvPr>
            <p:ph type="title"/>
          </p:nvPr>
        </p:nvSpPr>
        <p:spPr/>
        <p:txBody>
          <a:bodyPr/>
          <a:lstStyle/>
          <a:p>
            <a:r>
              <a:rPr lang="en-US" dirty="0"/>
              <a:t>GDC 2019 – RGP 1.4</a:t>
            </a:r>
          </a:p>
        </p:txBody>
      </p:sp>
      <p:sp>
        <p:nvSpPr>
          <p:cNvPr id="4" name="Content Placeholder 3">
            <a:extLst>
              <a:ext uri="{FF2B5EF4-FFF2-40B4-BE49-F238E27FC236}">
                <a16:creationId xmlns:a16="http://schemas.microsoft.com/office/drawing/2014/main" id="{3564862D-0157-4D6A-8EA9-DEB1D69D67C5}"/>
              </a:ext>
            </a:extLst>
          </p:cNvPr>
          <p:cNvSpPr>
            <a:spLocks noGrp="1"/>
          </p:cNvSpPr>
          <p:nvPr>
            <p:ph sz="quarter" idx="14"/>
          </p:nvPr>
        </p:nvSpPr>
        <p:spPr>
          <a:xfrm>
            <a:off x="391236" y="1699146"/>
            <a:ext cx="2818287" cy="4085783"/>
          </a:xfrm>
        </p:spPr>
        <p:txBody>
          <a:bodyPr/>
          <a:lstStyle/>
          <a:p>
            <a:r>
              <a:rPr lang="en-US" sz="1800" b="1" dirty="0"/>
              <a:t>Overview</a:t>
            </a:r>
          </a:p>
          <a:p>
            <a:pPr marL="285750" indent="-285750">
              <a:buFont typeface="Arial" panose="020B0604020202020204" pitchFamily="34" charset="0"/>
              <a:buChar char="•"/>
            </a:pPr>
            <a:r>
              <a:rPr lang="en-US" sz="1600" dirty="0"/>
              <a:t>Frame Summary</a:t>
            </a:r>
          </a:p>
          <a:p>
            <a:pPr marL="285750" indent="-285750">
              <a:buFont typeface="Arial" panose="020B0604020202020204" pitchFamily="34" charset="0"/>
              <a:buChar char="•"/>
            </a:pPr>
            <a:r>
              <a:rPr lang="en-US" sz="1600" dirty="0"/>
              <a:t>Barriers</a:t>
            </a:r>
          </a:p>
          <a:p>
            <a:pPr marL="285750" indent="-285750">
              <a:buFont typeface="Arial" panose="020B0604020202020204" pitchFamily="34" charset="0"/>
              <a:buChar char="•"/>
            </a:pPr>
            <a:r>
              <a:rPr lang="en-US" sz="1600" dirty="0"/>
              <a:t>Context rolls</a:t>
            </a:r>
          </a:p>
          <a:p>
            <a:pPr marL="285750" indent="-285750">
              <a:buFont typeface="Arial" panose="020B0604020202020204" pitchFamily="34" charset="0"/>
              <a:buChar char="•"/>
            </a:pPr>
            <a:r>
              <a:rPr lang="en-US" sz="1600" dirty="0"/>
              <a:t>Most expensive events</a:t>
            </a:r>
          </a:p>
          <a:p>
            <a:pPr marL="285750" indent="-285750">
              <a:buFont typeface="Arial" panose="020B0604020202020204" pitchFamily="34" charset="0"/>
              <a:buChar char="•"/>
            </a:pPr>
            <a:r>
              <a:rPr lang="en-US" sz="1600" dirty="0"/>
              <a:t>Render/depth targets</a:t>
            </a:r>
          </a:p>
          <a:p>
            <a:r>
              <a:rPr lang="en-US" sz="1800" b="1" dirty="0"/>
              <a:t>Events</a:t>
            </a:r>
          </a:p>
          <a:p>
            <a:pPr marL="285750" indent="-285750">
              <a:buFont typeface="Arial" panose="020B0604020202020204" pitchFamily="34" charset="0"/>
              <a:buChar char="•"/>
            </a:pPr>
            <a:r>
              <a:rPr lang="en-US" sz="1600" b="1" dirty="0">
                <a:solidFill>
                  <a:srgbClr val="FF0000"/>
                </a:solidFill>
              </a:rPr>
              <a:t>Wavefront occupancy</a:t>
            </a:r>
          </a:p>
          <a:p>
            <a:pPr marL="285750" indent="-285750">
              <a:buFont typeface="Arial" panose="020B0604020202020204" pitchFamily="34" charset="0"/>
              <a:buChar char="•"/>
            </a:pPr>
            <a:r>
              <a:rPr lang="en-US" sz="1600" dirty="0"/>
              <a:t>Event timing</a:t>
            </a:r>
          </a:p>
          <a:p>
            <a:pPr marL="285750" indent="-285750">
              <a:buFont typeface="Arial" panose="020B0604020202020204" pitchFamily="34" charset="0"/>
              <a:buChar char="•"/>
            </a:pPr>
            <a:r>
              <a:rPr lang="en-US" sz="1600" dirty="0"/>
              <a:t>Pipeline state</a:t>
            </a:r>
          </a:p>
          <a:p>
            <a:pPr marL="800100" lvl="1" indent="-342900">
              <a:buFont typeface="Arial" panose="020B0604020202020204" pitchFamily="34" charset="0"/>
              <a:buChar char="•"/>
            </a:pPr>
            <a:endParaRPr lang="en-US" dirty="0"/>
          </a:p>
        </p:txBody>
      </p:sp>
      <p:pic>
        <p:nvPicPr>
          <p:cNvPr id="8" name="Picture 7" descr="A screenshot of a cell phone&#10;&#10;Description automatically generated">
            <a:extLst>
              <a:ext uri="{FF2B5EF4-FFF2-40B4-BE49-F238E27FC236}">
                <a16:creationId xmlns:a16="http://schemas.microsoft.com/office/drawing/2014/main" id="{9EE92C83-787B-432D-BEEE-DC6553053FEC}"/>
              </a:ext>
            </a:extLst>
          </p:cNvPr>
          <p:cNvPicPr>
            <a:picLocks noChangeAspect="1"/>
          </p:cNvPicPr>
          <p:nvPr/>
        </p:nvPicPr>
        <p:blipFill rotWithShape="1">
          <a:blip r:embed="rId3"/>
          <a:srcRect t="1074"/>
          <a:stretch/>
        </p:blipFill>
        <p:spPr>
          <a:xfrm>
            <a:off x="3294835" y="1402015"/>
            <a:ext cx="8253054" cy="4175769"/>
          </a:xfrm>
          <a:prstGeom prst="rect">
            <a:avLst/>
          </a:prstGeom>
          <a:ln>
            <a:noFill/>
          </a:ln>
          <a:effectLst>
            <a:outerShdw blurRad="254000" dist="165100" dir="2700000" algn="tl" rotWithShape="0">
              <a:prstClr val="black">
                <a:alpha val="40000"/>
              </a:prstClr>
            </a:outerShdw>
          </a:effectLst>
        </p:spPr>
      </p:pic>
      <p:sp>
        <p:nvSpPr>
          <p:cNvPr id="2" name="Rectangle 1">
            <a:extLst>
              <a:ext uri="{FF2B5EF4-FFF2-40B4-BE49-F238E27FC236}">
                <a16:creationId xmlns:a16="http://schemas.microsoft.com/office/drawing/2014/main" id="{61BB9E94-C085-4CE3-BC6A-A28E252038ED}"/>
              </a:ext>
            </a:extLst>
          </p:cNvPr>
          <p:cNvSpPr/>
          <p:nvPr/>
        </p:nvSpPr>
        <p:spPr>
          <a:xfrm>
            <a:off x="3294835" y="1639957"/>
            <a:ext cx="6566715" cy="15008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661CEFD-CAC2-403A-A147-6E02EB6BED4A}"/>
              </a:ext>
            </a:extLst>
          </p:cNvPr>
          <p:cNvSpPr/>
          <p:nvPr/>
        </p:nvSpPr>
        <p:spPr>
          <a:xfrm>
            <a:off x="3294835" y="1792357"/>
            <a:ext cx="6566716" cy="60131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17AAD75-0009-445B-B218-BF385F590E67}"/>
              </a:ext>
            </a:extLst>
          </p:cNvPr>
          <p:cNvSpPr/>
          <p:nvPr/>
        </p:nvSpPr>
        <p:spPr>
          <a:xfrm>
            <a:off x="3294835" y="2393674"/>
            <a:ext cx="6566716" cy="6576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B7D914-4EB1-472D-BCE7-32340C747C8E}"/>
              </a:ext>
            </a:extLst>
          </p:cNvPr>
          <p:cNvSpPr/>
          <p:nvPr/>
        </p:nvSpPr>
        <p:spPr>
          <a:xfrm>
            <a:off x="3294834" y="3150705"/>
            <a:ext cx="6566715" cy="237545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01F7C60-C00A-4B39-B13A-0F74F4F21E41}"/>
              </a:ext>
            </a:extLst>
          </p:cNvPr>
          <p:cNvSpPr/>
          <p:nvPr/>
        </p:nvSpPr>
        <p:spPr>
          <a:xfrm>
            <a:off x="9785350" y="1463030"/>
            <a:ext cx="1847850" cy="417576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590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9" grpId="0" animBg="1"/>
      <p:bldP spid="9" grpId="1"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82B014-0922-4E3F-8C25-BD72AEE20EC0}"/>
              </a:ext>
            </a:extLst>
          </p:cNvPr>
          <p:cNvSpPr>
            <a:spLocks noGrp="1"/>
          </p:cNvSpPr>
          <p:nvPr>
            <p:ph type="title"/>
          </p:nvPr>
        </p:nvSpPr>
        <p:spPr/>
        <p:txBody>
          <a:bodyPr/>
          <a:lstStyle/>
          <a:p>
            <a:r>
              <a:rPr lang="en-US" dirty="0"/>
              <a:t>GDC 2019 – RGP 1.4</a:t>
            </a:r>
          </a:p>
        </p:txBody>
      </p:sp>
      <p:sp>
        <p:nvSpPr>
          <p:cNvPr id="4" name="Content Placeholder 3">
            <a:extLst>
              <a:ext uri="{FF2B5EF4-FFF2-40B4-BE49-F238E27FC236}">
                <a16:creationId xmlns:a16="http://schemas.microsoft.com/office/drawing/2014/main" id="{3564862D-0157-4D6A-8EA9-DEB1D69D67C5}"/>
              </a:ext>
            </a:extLst>
          </p:cNvPr>
          <p:cNvSpPr>
            <a:spLocks noGrp="1"/>
          </p:cNvSpPr>
          <p:nvPr>
            <p:ph sz="quarter" idx="14"/>
          </p:nvPr>
        </p:nvSpPr>
        <p:spPr>
          <a:xfrm>
            <a:off x="391237" y="1699146"/>
            <a:ext cx="3669776" cy="4085783"/>
          </a:xfrm>
        </p:spPr>
        <p:txBody>
          <a:bodyPr/>
          <a:lstStyle/>
          <a:p>
            <a:r>
              <a:rPr lang="en-US" sz="1800" b="1" dirty="0"/>
              <a:t>Overview</a:t>
            </a:r>
          </a:p>
          <a:p>
            <a:pPr marL="285750" indent="-285750">
              <a:buFont typeface="Arial" panose="020B0604020202020204" pitchFamily="34" charset="0"/>
              <a:buChar char="•"/>
            </a:pPr>
            <a:r>
              <a:rPr lang="en-US" sz="1600" dirty="0"/>
              <a:t>Frame Summary</a:t>
            </a:r>
          </a:p>
          <a:p>
            <a:pPr marL="285750" indent="-285750">
              <a:buFont typeface="Arial" panose="020B0604020202020204" pitchFamily="34" charset="0"/>
              <a:buChar char="•"/>
            </a:pPr>
            <a:r>
              <a:rPr lang="en-US" sz="1600" dirty="0"/>
              <a:t>Barriers</a:t>
            </a:r>
          </a:p>
          <a:p>
            <a:pPr marL="285750" indent="-285750">
              <a:buFont typeface="Arial" panose="020B0604020202020204" pitchFamily="34" charset="0"/>
              <a:buChar char="•"/>
            </a:pPr>
            <a:r>
              <a:rPr lang="en-US" sz="1600" dirty="0"/>
              <a:t>Context rolls</a:t>
            </a:r>
          </a:p>
          <a:p>
            <a:pPr marL="285750" indent="-285750">
              <a:buFont typeface="Arial" panose="020B0604020202020204" pitchFamily="34" charset="0"/>
              <a:buChar char="•"/>
            </a:pPr>
            <a:r>
              <a:rPr lang="en-US" sz="1600" dirty="0"/>
              <a:t>Most expensive events</a:t>
            </a:r>
          </a:p>
          <a:p>
            <a:pPr marL="285750" indent="-285750">
              <a:buFont typeface="Arial" panose="020B0604020202020204" pitchFamily="34" charset="0"/>
              <a:buChar char="•"/>
            </a:pPr>
            <a:r>
              <a:rPr lang="en-US" sz="1600" dirty="0"/>
              <a:t>Render/depth targets</a:t>
            </a:r>
          </a:p>
          <a:p>
            <a:r>
              <a:rPr lang="en-US" sz="1800" b="1" dirty="0"/>
              <a:t>Events</a:t>
            </a:r>
          </a:p>
          <a:p>
            <a:pPr marL="285750" indent="-285750">
              <a:buFont typeface="Arial" panose="020B0604020202020204" pitchFamily="34" charset="0"/>
              <a:buChar char="•"/>
            </a:pPr>
            <a:r>
              <a:rPr lang="en-US" sz="1600" dirty="0"/>
              <a:t>Wavefront occupancy</a:t>
            </a:r>
          </a:p>
          <a:p>
            <a:pPr marL="285750" indent="-285750">
              <a:buFont typeface="Arial" panose="020B0604020202020204" pitchFamily="34" charset="0"/>
              <a:buChar char="•"/>
            </a:pPr>
            <a:r>
              <a:rPr lang="en-US" sz="1600" b="1" dirty="0">
                <a:solidFill>
                  <a:srgbClr val="FF0000"/>
                </a:solidFill>
              </a:rPr>
              <a:t>Event timing</a:t>
            </a:r>
          </a:p>
          <a:p>
            <a:pPr marL="285750" indent="-285750">
              <a:buFont typeface="Arial" panose="020B0604020202020204" pitchFamily="34" charset="0"/>
              <a:buChar char="•"/>
            </a:pPr>
            <a:r>
              <a:rPr lang="en-US" sz="1600" dirty="0"/>
              <a:t>Pipeline state</a:t>
            </a:r>
          </a:p>
          <a:p>
            <a:pPr marL="800100" lvl="1" indent="-342900">
              <a:buFont typeface="Arial" panose="020B0604020202020204" pitchFamily="34" charset="0"/>
              <a:buChar char="•"/>
            </a:pPr>
            <a:endParaRPr lang="en-US" dirty="0"/>
          </a:p>
        </p:txBody>
      </p:sp>
      <p:pic>
        <p:nvPicPr>
          <p:cNvPr id="7" name="Picture 6" descr="A screenshot of a social media post&#10;&#10;Description automatically generated">
            <a:extLst>
              <a:ext uri="{FF2B5EF4-FFF2-40B4-BE49-F238E27FC236}">
                <a16:creationId xmlns:a16="http://schemas.microsoft.com/office/drawing/2014/main" id="{7243C9C6-2D37-4133-A2C6-1FCFC03D6D9C}"/>
              </a:ext>
            </a:extLst>
          </p:cNvPr>
          <p:cNvPicPr>
            <a:picLocks noChangeAspect="1"/>
          </p:cNvPicPr>
          <p:nvPr/>
        </p:nvPicPr>
        <p:blipFill rotWithShape="1">
          <a:blip r:embed="rId3"/>
          <a:srcRect t="851"/>
          <a:stretch/>
        </p:blipFill>
        <p:spPr>
          <a:xfrm>
            <a:off x="3864864" y="1312333"/>
            <a:ext cx="7285231" cy="4671024"/>
          </a:xfrm>
          <a:prstGeom prst="rect">
            <a:avLst/>
          </a:prstGeom>
          <a:effectLst>
            <a:outerShdw blurRad="254000" dist="165100" dir="2700000" algn="tl" rotWithShape="0">
              <a:prstClr val="black">
                <a:alpha val="40000"/>
              </a:prstClr>
            </a:outerShdw>
          </a:effectLst>
        </p:spPr>
      </p:pic>
    </p:spTree>
    <p:extLst>
      <p:ext uri="{BB962C8B-B14F-4D97-AF65-F5344CB8AC3E}">
        <p14:creationId xmlns:p14="http://schemas.microsoft.com/office/powerpoint/2010/main" val="306287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82B014-0922-4E3F-8C25-BD72AEE20EC0}"/>
              </a:ext>
            </a:extLst>
          </p:cNvPr>
          <p:cNvSpPr>
            <a:spLocks noGrp="1"/>
          </p:cNvSpPr>
          <p:nvPr>
            <p:ph type="title"/>
          </p:nvPr>
        </p:nvSpPr>
        <p:spPr/>
        <p:txBody>
          <a:bodyPr/>
          <a:lstStyle/>
          <a:p>
            <a:r>
              <a:rPr lang="en-US" dirty="0"/>
              <a:t>GDC 2019 – RGP 1.4</a:t>
            </a:r>
          </a:p>
        </p:txBody>
      </p:sp>
      <p:sp>
        <p:nvSpPr>
          <p:cNvPr id="4" name="Content Placeholder 3">
            <a:extLst>
              <a:ext uri="{FF2B5EF4-FFF2-40B4-BE49-F238E27FC236}">
                <a16:creationId xmlns:a16="http://schemas.microsoft.com/office/drawing/2014/main" id="{3564862D-0157-4D6A-8EA9-DEB1D69D67C5}"/>
              </a:ext>
            </a:extLst>
          </p:cNvPr>
          <p:cNvSpPr>
            <a:spLocks noGrp="1"/>
          </p:cNvSpPr>
          <p:nvPr>
            <p:ph sz="quarter" idx="14"/>
          </p:nvPr>
        </p:nvSpPr>
        <p:spPr/>
        <p:txBody>
          <a:bodyPr/>
          <a:lstStyle/>
          <a:p>
            <a:r>
              <a:rPr lang="en-US" sz="1800" b="1" dirty="0"/>
              <a:t>Overview</a:t>
            </a:r>
          </a:p>
          <a:p>
            <a:pPr marL="285750" indent="-285750">
              <a:buFont typeface="Arial" panose="020B0604020202020204" pitchFamily="34" charset="0"/>
              <a:buChar char="•"/>
            </a:pPr>
            <a:r>
              <a:rPr lang="en-US" sz="1600" dirty="0"/>
              <a:t>Frame Summary</a:t>
            </a:r>
          </a:p>
          <a:p>
            <a:pPr marL="285750" indent="-285750">
              <a:buFont typeface="Arial" panose="020B0604020202020204" pitchFamily="34" charset="0"/>
              <a:buChar char="•"/>
            </a:pPr>
            <a:r>
              <a:rPr lang="en-US" sz="1600" dirty="0"/>
              <a:t>Barriers</a:t>
            </a:r>
          </a:p>
          <a:p>
            <a:pPr marL="285750" indent="-285750">
              <a:buFont typeface="Arial" panose="020B0604020202020204" pitchFamily="34" charset="0"/>
              <a:buChar char="•"/>
            </a:pPr>
            <a:r>
              <a:rPr lang="en-US" sz="1600" dirty="0"/>
              <a:t>Context rolls</a:t>
            </a:r>
          </a:p>
          <a:p>
            <a:pPr marL="285750" indent="-285750">
              <a:buFont typeface="Arial" panose="020B0604020202020204" pitchFamily="34" charset="0"/>
              <a:buChar char="•"/>
            </a:pPr>
            <a:r>
              <a:rPr lang="en-US" sz="1600" dirty="0"/>
              <a:t>Most expensive events</a:t>
            </a:r>
          </a:p>
          <a:p>
            <a:pPr marL="285750" indent="-285750">
              <a:buFont typeface="Arial" panose="020B0604020202020204" pitchFamily="34" charset="0"/>
              <a:buChar char="•"/>
            </a:pPr>
            <a:r>
              <a:rPr lang="en-US" sz="1600" dirty="0"/>
              <a:t>Render/depth targets</a:t>
            </a:r>
          </a:p>
          <a:p>
            <a:r>
              <a:rPr lang="en-US" sz="1800" b="1" dirty="0"/>
              <a:t>Events</a:t>
            </a:r>
          </a:p>
          <a:p>
            <a:pPr marL="285750" indent="-285750">
              <a:buFont typeface="Arial" panose="020B0604020202020204" pitchFamily="34" charset="0"/>
              <a:buChar char="•"/>
            </a:pPr>
            <a:r>
              <a:rPr lang="en-US" sz="1600" dirty="0"/>
              <a:t>Wavefront occupancy</a:t>
            </a:r>
          </a:p>
          <a:p>
            <a:pPr marL="285750" indent="-285750">
              <a:buFont typeface="Arial" panose="020B0604020202020204" pitchFamily="34" charset="0"/>
              <a:buChar char="•"/>
            </a:pPr>
            <a:r>
              <a:rPr lang="en-US" sz="1600" dirty="0"/>
              <a:t>Event timing</a:t>
            </a:r>
          </a:p>
          <a:p>
            <a:pPr marL="285750" indent="-285750">
              <a:buFont typeface="Arial" panose="020B0604020202020204" pitchFamily="34" charset="0"/>
              <a:buChar char="•"/>
            </a:pPr>
            <a:r>
              <a:rPr lang="en-US" sz="1600" b="1" dirty="0">
                <a:solidFill>
                  <a:srgbClr val="FF0000"/>
                </a:solidFill>
              </a:rPr>
              <a:t>Pipeline state</a:t>
            </a:r>
          </a:p>
          <a:p>
            <a:pPr marL="800100" lvl="1" indent="-342900">
              <a:buFont typeface="Arial" panose="020B0604020202020204" pitchFamily="34" charset="0"/>
              <a:buChar char="•"/>
            </a:pPr>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C332709C-6EE3-465E-84A5-B8B98174CAA0}"/>
              </a:ext>
            </a:extLst>
          </p:cNvPr>
          <p:cNvPicPr>
            <a:picLocks noChangeAspect="1"/>
          </p:cNvPicPr>
          <p:nvPr/>
        </p:nvPicPr>
        <p:blipFill>
          <a:blip r:embed="rId3"/>
          <a:stretch>
            <a:fillRect/>
          </a:stretch>
        </p:blipFill>
        <p:spPr>
          <a:xfrm>
            <a:off x="3326296" y="1600987"/>
            <a:ext cx="8256104" cy="4205453"/>
          </a:xfrm>
          <a:prstGeom prst="rect">
            <a:avLst/>
          </a:prstGeom>
          <a:effectLst>
            <a:outerShdw blurRad="254000" dist="165100" dir="2700000" algn="tl" rotWithShape="0">
              <a:prstClr val="black">
                <a:alpha val="40000"/>
              </a:prstClr>
            </a:outerShdw>
          </a:effectLst>
        </p:spPr>
      </p:pic>
    </p:spTree>
    <p:extLst>
      <p:ext uri="{BB962C8B-B14F-4D97-AF65-F5344CB8AC3E}">
        <p14:creationId xmlns:p14="http://schemas.microsoft.com/office/powerpoint/2010/main" val="90077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F170-6461-4C41-B438-D8DDF1555F85}"/>
              </a:ext>
            </a:extLst>
          </p:cNvPr>
          <p:cNvSpPr>
            <a:spLocks noGrp="1"/>
          </p:cNvSpPr>
          <p:nvPr>
            <p:ph type="title"/>
          </p:nvPr>
        </p:nvSpPr>
        <p:spPr/>
        <p:txBody>
          <a:bodyPr>
            <a:normAutofit/>
          </a:bodyPr>
          <a:lstStyle/>
          <a:p>
            <a:r>
              <a:rPr lang="en-US" sz="4000" dirty="0"/>
              <a:t>Update on the Radeon™ GPU Analyzer</a:t>
            </a:r>
          </a:p>
        </p:txBody>
      </p:sp>
      <p:sp>
        <p:nvSpPr>
          <p:cNvPr id="3" name="Text Placeholder 2">
            <a:extLst>
              <a:ext uri="{FF2B5EF4-FFF2-40B4-BE49-F238E27FC236}">
                <a16:creationId xmlns:a16="http://schemas.microsoft.com/office/drawing/2014/main" id="{084782CE-9DB4-4173-8AD5-4791CA93200D}"/>
              </a:ext>
            </a:extLst>
          </p:cNvPr>
          <p:cNvSpPr>
            <a:spLocks noGrp="1"/>
          </p:cNvSpPr>
          <p:nvPr>
            <p:ph type="body" sz="quarter" idx="14"/>
          </p:nvPr>
        </p:nvSpPr>
        <p:spPr/>
        <p:txBody>
          <a:bodyPr/>
          <a:lstStyle/>
          <a:p>
            <a:r>
              <a:rPr lang="en-US" dirty="0"/>
              <a:t>Authored by </a:t>
            </a:r>
            <a:r>
              <a:rPr lang="en-US" b="1" dirty="0"/>
              <a:t>Amit Ben-Moshe</a:t>
            </a:r>
          </a:p>
          <a:p>
            <a:r>
              <a:rPr lang="en-US" dirty="0"/>
              <a:t>Presented by Gordon Selley</a:t>
            </a:r>
          </a:p>
        </p:txBody>
      </p:sp>
    </p:spTree>
    <p:custDataLst>
      <p:tags r:id="rId1"/>
    </p:custDataLst>
    <p:extLst>
      <p:ext uri="{BB962C8B-B14F-4D97-AF65-F5344CB8AC3E}">
        <p14:creationId xmlns:p14="http://schemas.microsoft.com/office/powerpoint/2010/main" val="990372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4A44-99C7-440F-AB49-990EC4E81F08}"/>
              </a:ext>
            </a:extLst>
          </p:cNvPr>
          <p:cNvSpPr>
            <a:spLocks noGrp="1"/>
          </p:cNvSpPr>
          <p:nvPr>
            <p:ph type="title"/>
          </p:nvPr>
        </p:nvSpPr>
        <p:spPr/>
        <p:txBody>
          <a:bodyPr/>
          <a:lstStyle/>
          <a:p>
            <a:r>
              <a:rPr lang="en-US" dirty="0"/>
              <a:t>That’s Great, BUT…</a:t>
            </a:r>
          </a:p>
        </p:txBody>
      </p:sp>
      <p:sp>
        <p:nvSpPr>
          <p:cNvPr id="3" name="TextBox 2">
            <a:extLst>
              <a:ext uri="{FF2B5EF4-FFF2-40B4-BE49-F238E27FC236}">
                <a16:creationId xmlns:a16="http://schemas.microsoft.com/office/drawing/2014/main" id="{1F5B7ABB-4559-4F31-BCB6-F9E740A5B7C4}"/>
              </a:ext>
            </a:extLst>
          </p:cNvPr>
          <p:cNvSpPr txBox="1"/>
          <p:nvPr/>
        </p:nvSpPr>
        <p:spPr>
          <a:xfrm>
            <a:off x="0" y="2727353"/>
            <a:ext cx="12192000" cy="1323439"/>
          </a:xfrm>
          <a:prstGeom prst="rect">
            <a:avLst/>
          </a:prstGeom>
          <a:noFill/>
          <a:ln w="25400">
            <a:noFill/>
          </a:ln>
          <a:effectLst>
            <a:outerShdw blurRad="254000" dist="165100" dir="2700000" algn="tl" rotWithShape="0">
              <a:prstClr val="black">
                <a:alpha val="40000"/>
              </a:prstClr>
            </a:outerShdw>
          </a:effectLst>
        </p:spPr>
        <p:txBody>
          <a:bodyPr wrap="square" rtlCol="0">
            <a:spAutoFit/>
          </a:bodyPr>
          <a:lstStyle/>
          <a:p>
            <a:pPr algn="ctr"/>
            <a:r>
              <a:rPr lang="en-US" sz="8000" b="1" dirty="0">
                <a:solidFill>
                  <a:srgbClr val="FF0000"/>
                </a:solidFill>
              </a:rPr>
              <a:t>What’s New?</a:t>
            </a:r>
          </a:p>
        </p:txBody>
      </p:sp>
    </p:spTree>
    <p:extLst>
      <p:ext uri="{BB962C8B-B14F-4D97-AF65-F5344CB8AC3E}">
        <p14:creationId xmlns:p14="http://schemas.microsoft.com/office/powerpoint/2010/main" val="249140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screenshot of a cell phone&#10;&#10;Description automatically generated">
            <a:extLst>
              <a:ext uri="{FF2B5EF4-FFF2-40B4-BE49-F238E27FC236}">
                <a16:creationId xmlns:a16="http://schemas.microsoft.com/office/drawing/2014/main" id="{BEFC3056-3BA4-493A-B5E1-4F1B51243528}"/>
              </a:ext>
            </a:extLst>
          </p:cNvPr>
          <p:cNvPicPr>
            <a:picLocks noGrp="1" noChangeAspect="1"/>
          </p:cNvPicPr>
          <p:nvPr>
            <p:ph type="pic" sz="quarter" idx="11"/>
          </p:nvPr>
        </p:nvPicPr>
        <p:blipFill>
          <a:blip r:embed="rId3"/>
          <a:srcRect l="594" r="594"/>
          <a:stretch>
            <a:fillRect/>
          </a:stretch>
        </p:blipFill>
        <p:spPr>
          <a:xfrm>
            <a:off x="5540935" y="1151406"/>
            <a:ext cx="5355175" cy="4285690"/>
          </a:xfrm>
          <a:effectLst>
            <a:outerShdw blurRad="254000" dist="165100" dir="2700000" algn="tl" rotWithShape="0">
              <a:prstClr val="black">
                <a:alpha val="40000"/>
              </a:prstClr>
            </a:outerShdw>
          </a:effectLst>
        </p:spPr>
      </p:pic>
      <p:sp>
        <p:nvSpPr>
          <p:cNvPr id="3" name="Title 2">
            <a:extLst>
              <a:ext uri="{FF2B5EF4-FFF2-40B4-BE49-F238E27FC236}">
                <a16:creationId xmlns:a16="http://schemas.microsoft.com/office/drawing/2014/main" id="{A498322B-BFDD-495A-A489-EB1FB66F320B}"/>
              </a:ext>
            </a:extLst>
          </p:cNvPr>
          <p:cNvSpPr>
            <a:spLocks noGrp="1"/>
          </p:cNvSpPr>
          <p:nvPr>
            <p:ph type="title"/>
          </p:nvPr>
        </p:nvSpPr>
        <p:spPr/>
        <p:txBody>
          <a:bodyPr/>
          <a:lstStyle/>
          <a:p>
            <a:r>
              <a:rPr lang="en-US" dirty="0"/>
              <a:t>RDNA Support</a:t>
            </a:r>
          </a:p>
        </p:txBody>
      </p:sp>
      <p:sp>
        <p:nvSpPr>
          <p:cNvPr id="4" name="Text Placeholder 3">
            <a:extLst>
              <a:ext uri="{FF2B5EF4-FFF2-40B4-BE49-F238E27FC236}">
                <a16:creationId xmlns:a16="http://schemas.microsoft.com/office/drawing/2014/main" id="{5B3B9180-DC6F-4281-82F0-244708BF71DD}"/>
              </a:ext>
            </a:extLst>
          </p:cNvPr>
          <p:cNvSpPr>
            <a:spLocks noGrp="1"/>
          </p:cNvSpPr>
          <p:nvPr>
            <p:ph type="body" sz="quarter" idx="14"/>
          </p:nvPr>
        </p:nvSpPr>
        <p:spPr>
          <a:xfrm>
            <a:off x="391236" y="1649997"/>
            <a:ext cx="4413846" cy="4064568"/>
          </a:xfrm>
        </p:spPr>
        <p:txBody>
          <a:bodyPr>
            <a:normAutofit/>
          </a:bodyPr>
          <a:lstStyle/>
          <a:p>
            <a:pPr marL="342900" indent="-342900">
              <a:buFont typeface="Arial" panose="020B0604020202020204" pitchFamily="34" charset="0"/>
              <a:buChar char="•"/>
            </a:pPr>
            <a:r>
              <a:rPr lang="en-US" sz="1800" b="1" dirty="0">
                <a:solidFill>
                  <a:srgbClr val="FF0000"/>
                </a:solidFill>
              </a:rPr>
              <a:t>Seamless</a:t>
            </a:r>
          </a:p>
        </p:txBody>
      </p:sp>
      <p:sp>
        <p:nvSpPr>
          <p:cNvPr id="2" name="Rectangle 1">
            <a:extLst>
              <a:ext uri="{FF2B5EF4-FFF2-40B4-BE49-F238E27FC236}">
                <a16:creationId xmlns:a16="http://schemas.microsoft.com/office/drawing/2014/main" id="{A146F83A-026E-4D75-8C9E-FB4F67211BB0}"/>
              </a:ext>
            </a:extLst>
          </p:cNvPr>
          <p:cNvSpPr/>
          <p:nvPr/>
        </p:nvSpPr>
        <p:spPr>
          <a:xfrm>
            <a:off x="7019287" y="2875725"/>
            <a:ext cx="3173225" cy="4591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607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98322B-BFDD-495A-A489-EB1FB66F320B}"/>
              </a:ext>
            </a:extLst>
          </p:cNvPr>
          <p:cNvSpPr>
            <a:spLocks noGrp="1"/>
          </p:cNvSpPr>
          <p:nvPr>
            <p:ph type="title"/>
          </p:nvPr>
        </p:nvSpPr>
        <p:spPr/>
        <p:txBody>
          <a:bodyPr/>
          <a:lstStyle/>
          <a:p>
            <a:r>
              <a:rPr lang="en-US" dirty="0"/>
              <a:t>RDNA Support</a:t>
            </a:r>
          </a:p>
        </p:txBody>
      </p:sp>
      <p:sp>
        <p:nvSpPr>
          <p:cNvPr id="4" name="Text Placeholder 3">
            <a:extLst>
              <a:ext uri="{FF2B5EF4-FFF2-40B4-BE49-F238E27FC236}">
                <a16:creationId xmlns:a16="http://schemas.microsoft.com/office/drawing/2014/main" id="{5B3B9180-DC6F-4281-82F0-244708BF71DD}"/>
              </a:ext>
            </a:extLst>
          </p:cNvPr>
          <p:cNvSpPr>
            <a:spLocks noGrp="1"/>
          </p:cNvSpPr>
          <p:nvPr>
            <p:ph type="body" sz="quarter" idx="14"/>
          </p:nvPr>
        </p:nvSpPr>
        <p:spPr>
          <a:xfrm>
            <a:off x="391235" y="1649997"/>
            <a:ext cx="2815515" cy="4064568"/>
          </a:xfrm>
        </p:spPr>
        <p:txBody>
          <a:bodyPr>
            <a:normAutofit/>
          </a:bodyPr>
          <a:lstStyle/>
          <a:p>
            <a:pPr marL="342900" indent="-342900">
              <a:buFont typeface="Arial" panose="020B0604020202020204" pitchFamily="34" charset="0"/>
              <a:buChar char="•"/>
            </a:pPr>
            <a:r>
              <a:rPr lang="en-US" sz="1800" dirty="0"/>
              <a:t>Seamless</a:t>
            </a:r>
          </a:p>
          <a:p>
            <a:pPr marL="342900" indent="-342900">
              <a:buFont typeface="Arial" panose="020B0604020202020204" pitchFamily="34" charset="0"/>
              <a:buChar char="•"/>
            </a:pPr>
            <a:r>
              <a:rPr lang="en-US" sz="1800" b="1" dirty="0">
                <a:solidFill>
                  <a:srgbClr val="FF0000"/>
                </a:solidFill>
              </a:rPr>
              <a:t>New hardware pipeline</a:t>
            </a:r>
          </a:p>
        </p:txBody>
      </p:sp>
      <p:pic>
        <p:nvPicPr>
          <p:cNvPr id="14" name="Picture Placeholder 13" descr="A screenshot of a video game&#10;&#10;Description automatically generated">
            <a:extLst>
              <a:ext uri="{FF2B5EF4-FFF2-40B4-BE49-F238E27FC236}">
                <a16:creationId xmlns:a16="http://schemas.microsoft.com/office/drawing/2014/main" id="{58DC7595-E81C-4474-9849-FAA9115A3DDA}"/>
              </a:ext>
            </a:extLst>
          </p:cNvPr>
          <p:cNvPicPr>
            <a:picLocks noGrp="1" noChangeAspect="1"/>
          </p:cNvPicPr>
          <p:nvPr>
            <p:ph type="pic" sz="quarter" idx="11"/>
          </p:nvPr>
        </p:nvPicPr>
        <p:blipFill rotWithShape="1">
          <a:blip r:embed="rId3"/>
          <a:srcRect l="76" t="764" r="76"/>
          <a:stretch/>
        </p:blipFill>
        <p:spPr>
          <a:xfrm>
            <a:off x="3206750" y="1398494"/>
            <a:ext cx="8543925" cy="4316506"/>
          </a:xfrm>
          <a:effectLst>
            <a:outerShdw blurRad="254000" dist="165100" dir="2700000" algn="tl" rotWithShape="0">
              <a:prstClr val="black">
                <a:alpha val="40000"/>
              </a:prstClr>
            </a:outerShdw>
          </a:effectLst>
        </p:spPr>
      </p:pic>
      <p:grpSp>
        <p:nvGrpSpPr>
          <p:cNvPr id="2" name="Group 1">
            <a:extLst>
              <a:ext uri="{FF2B5EF4-FFF2-40B4-BE49-F238E27FC236}">
                <a16:creationId xmlns:a16="http://schemas.microsoft.com/office/drawing/2014/main" id="{126C40A7-10E0-4E9E-BCD0-8EBF2719DAAD}"/>
              </a:ext>
            </a:extLst>
          </p:cNvPr>
          <p:cNvGrpSpPr/>
          <p:nvPr/>
        </p:nvGrpSpPr>
        <p:grpSpPr>
          <a:xfrm>
            <a:off x="4278796" y="3076161"/>
            <a:ext cx="1817204" cy="1025278"/>
            <a:chOff x="4278796" y="3076161"/>
            <a:chExt cx="1817204" cy="1025278"/>
          </a:xfrm>
        </p:grpSpPr>
        <p:pic>
          <p:nvPicPr>
            <p:cNvPr id="12" name="Picture 11">
              <a:extLst>
                <a:ext uri="{FF2B5EF4-FFF2-40B4-BE49-F238E27FC236}">
                  <a16:creationId xmlns:a16="http://schemas.microsoft.com/office/drawing/2014/main" id="{AA9CC2C3-D520-4309-A275-6C37088AA92B}"/>
                </a:ext>
              </a:extLst>
            </p:cNvPr>
            <p:cNvPicPr>
              <a:picLocks noChangeAspect="1"/>
            </p:cNvPicPr>
            <p:nvPr/>
          </p:nvPicPr>
          <p:blipFill>
            <a:blip r:embed="rId4"/>
            <a:stretch>
              <a:fillRect/>
            </a:stretch>
          </p:blipFill>
          <p:spPr>
            <a:xfrm>
              <a:off x="4333629" y="3682281"/>
              <a:ext cx="1762371" cy="419158"/>
            </a:xfrm>
            <a:prstGeom prst="rect">
              <a:avLst/>
            </a:prstGeom>
          </p:spPr>
        </p:pic>
        <p:grpSp>
          <p:nvGrpSpPr>
            <p:cNvPr id="9" name="Group 8">
              <a:extLst>
                <a:ext uri="{FF2B5EF4-FFF2-40B4-BE49-F238E27FC236}">
                  <a16:creationId xmlns:a16="http://schemas.microsoft.com/office/drawing/2014/main" id="{6F68B15B-9C3E-40DD-8F3A-9A87CAC1879E}"/>
                </a:ext>
              </a:extLst>
            </p:cNvPr>
            <p:cNvGrpSpPr/>
            <p:nvPr/>
          </p:nvGrpSpPr>
          <p:grpSpPr>
            <a:xfrm>
              <a:off x="4278796" y="3076161"/>
              <a:ext cx="1817204" cy="1025278"/>
              <a:chOff x="4278796" y="3076161"/>
              <a:chExt cx="1817204" cy="1025278"/>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8E983A26-B3A2-423A-90C6-D7A5D69F1780}"/>
                  </a:ext>
                </a:extLst>
              </p:cNvPr>
              <p:cNvSpPr/>
              <p:nvPr/>
            </p:nvSpPr>
            <p:spPr>
              <a:xfrm>
                <a:off x="4278796" y="3076161"/>
                <a:ext cx="536713" cy="159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47893B8-F816-4376-A34C-DE3F594751ED}"/>
                  </a:ext>
                </a:extLst>
              </p:cNvPr>
              <p:cNvSpPr/>
              <p:nvPr/>
            </p:nvSpPr>
            <p:spPr>
              <a:xfrm>
                <a:off x="4333629" y="3682281"/>
                <a:ext cx="1762371" cy="4191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07EA30AE-6A0F-4A53-A722-C9516FF357F1}"/>
                  </a:ext>
                </a:extLst>
              </p:cNvPr>
              <p:cNvCxnSpPr>
                <a:cxnSpLocks/>
              </p:cNvCxnSpPr>
              <p:nvPr/>
            </p:nvCxnSpPr>
            <p:spPr>
              <a:xfrm>
                <a:off x="4278796" y="3255065"/>
                <a:ext cx="54833" cy="4272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A39AB7-243B-4817-A978-AAB49F7AB6E2}"/>
                  </a:ext>
                </a:extLst>
              </p:cNvPr>
              <p:cNvCxnSpPr>
                <a:cxnSpLocks/>
              </p:cNvCxnSpPr>
              <p:nvPr/>
            </p:nvCxnSpPr>
            <p:spPr>
              <a:xfrm>
                <a:off x="4815509" y="3235187"/>
                <a:ext cx="1280491" cy="4470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 name="Group 5">
            <a:extLst>
              <a:ext uri="{FF2B5EF4-FFF2-40B4-BE49-F238E27FC236}">
                <a16:creationId xmlns:a16="http://schemas.microsoft.com/office/drawing/2014/main" id="{D1FB48A6-F761-42A0-810E-28EF8F422680}"/>
              </a:ext>
            </a:extLst>
          </p:cNvPr>
          <p:cNvGrpSpPr/>
          <p:nvPr/>
        </p:nvGrpSpPr>
        <p:grpSpPr>
          <a:xfrm>
            <a:off x="7754119" y="3044687"/>
            <a:ext cx="3829938" cy="1109801"/>
            <a:chOff x="7754119" y="3044687"/>
            <a:chExt cx="3829938" cy="1109801"/>
          </a:xfrm>
        </p:grpSpPr>
        <p:pic>
          <p:nvPicPr>
            <p:cNvPr id="25" name="Picture 24" descr="A close up of a logo&#10;&#10;Description automatically generated">
              <a:extLst>
                <a:ext uri="{FF2B5EF4-FFF2-40B4-BE49-F238E27FC236}">
                  <a16:creationId xmlns:a16="http://schemas.microsoft.com/office/drawing/2014/main" id="{94E3A9A1-878B-4CFB-8C84-0BC6CF27E6B1}"/>
                </a:ext>
              </a:extLst>
            </p:cNvPr>
            <p:cNvPicPr>
              <a:picLocks noChangeAspect="1"/>
            </p:cNvPicPr>
            <p:nvPr/>
          </p:nvPicPr>
          <p:blipFill>
            <a:blip r:embed="rId5"/>
            <a:stretch>
              <a:fillRect/>
            </a:stretch>
          </p:blipFill>
          <p:spPr>
            <a:xfrm>
              <a:off x="7754119" y="3602936"/>
              <a:ext cx="3820058" cy="533474"/>
            </a:xfrm>
            <a:prstGeom prst="rect">
              <a:avLst/>
            </a:prstGeom>
          </p:spPr>
        </p:pic>
        <p:grpSp>
          <p:nvGrpSpPr>
            <p:cNvPr id="10" name="Group 9">
              <a:extLst>
                <a:ext uri="{FF2B5EF4-FFF2-40B4-BE49-F238E27FC236}">
                  <a16:creationId xmlns:a16="http://schemas.microsoft.com/office/drawing/2014/main" id="{67DD7164-03D7-4E4F-AD89-CFF60316E2FB}"/>
                </a:ext>
              </a:extLst>
            </p:cNvPr>
            <p:cNvGrpSpPr/>
            <p:nvPr/>
          </p:nvGrpSpPr>
          <p:grpSpPr>
            <a:xfrm>
              <a:off x="7754119" y="3044687"/>
              <a:ext cx="3829938" cy="1109801"/>
              <a:chOff x="7754119" y="3044687"/>
              <a:chExt cx="3829938" cy="1109801"/>
            </a:xfrm>
          </p:grpSpPr>
          <p:sp>
            <p:nvSpPr>
              <p:cNvPr id="7" name="Rectangle 6">
                <a:extLst>
                  <a:ext uri="{FF2B5EF4-FFF2-40B4-BE49-F238E27FC236}">
                    <a16:creationId xmlns:a16="http://schemas.microsoft.com/office/drawing/2014/main" id="{F7E27D3C-B818-4E84-AFDC-943394BCB0F3}"/>
                  </a:ext>
                </a:extLst>
              </p:cNvPr>
              <p:cNvSpPr/>
              <p:nvPr/>
            </p:nvSpPr>
            <p:spPr>
              <a:xfrm>
                <a:off x="10002078" y="3044687"/>
                <a:ext cx="1244048" cy="21037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C6E9A9E-31A8-4305-8EA1-B117185D692C}"/>
                  </a:ext>
                </a:extLst>
              </p:cNvPr>
              <p:cNvSpPr/>
              <p:nvPr/>
            </p:nvSpPr>
            <p:spPr>
              <a:xfrm>
                <a:off x="7754119" y="3602935"/>
                <a:ext cx="3820058" cy="55155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CC43E5F7-5796-4E7E-9E6E-A4D51F12FBBE}"/>
                  </a:ext>
                </a:extLst>
              </p:cNvPr>
              <p:cNvCxnSpPr>
                <a:cxnSpLocks/>
              </p:cNvCxnSpPr>
              <p:nvPr/>
            </p:nvCxnSpPr>
            <p:spPr>
              <a:xfrm flipH="1">
                <a:off x="7754121" y="3260035"/>
                <a:ext cx="2259553" cy="342900"/>
              </a:xfrm>
              <a:prstGeom prst="lin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29BB44-A8A2-4DA2-A43D-A4124AE07869}"/>
                  </a:ext>
                </a:extLst>
              </p:cNvPr>
              <p:cNvCxnSpPr>
                <a:cxnSpLocks/>
              </p:cNvCxnSpPr>
              <p:nvPr/>
            </p:nvCxnSpPr>
            <p:spPr>
              <a:xfrm>
                <a:off x="11246126" y="3250096"/>
                <a:ext cx="337931" cy="357808"/>
              </a:xfrm>
              <a:prstGeom prst="lin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524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98322B-BFDD-495A-A489-EB1FB66F320B}"/>
              </a:ext>
            </a:extLst>
          </p:cNvPr>
          <p:cNvSpPr>
            <a:spLocks noGrp="1"/>
          </p:cNvSpPr>
          <p:nvPr>
            <p:ph type="title"/>
          </p:nvPr>
        </p:nvSpPr>
        <p:spPr/>
        <p:txBody>
          <a:bodyPr/>
          <a:lstStyle/>
          <a:p>
            <a:r>
              <a:rPr lang="en-US" dirty="0"/>
              <a:t>RDNA Support</a:t>
            </a:r>
          </a:p>
        </p:txBody>
      </p:sp>
      <p:sp>
        <p:nvSpPr>
          <p:cNvPr id="4" name="Text Placeholder 3">
            <a:extLst>
              <a:ext uri="{FF2B5EF4-FFF2-40B4-BE49-F238E27FC236}">
                <a16:creationId xmlns:a16="http://schemas.microsoft.com/office/drawing/2014/main" id="{5B3B9180-DC6F-4281-82F0-244708BF71DD}"/>
              </a:ext>
            </a:extLst>
          </p:cNvPr>
          <p:cNvSpPr>
            <a:spLocks noGrp="1"/>
          </p:cNvSpPr>
          <p:nvPr>
            <p:ph type="body" sz="quarter" idx="14"/>
          </p:nvPr>
        </p:nvSpPr>
        <p:spPr>
          <a:xfrm>
            <a:off x="391235" y="1649997"/>
            <a:ext cx="2986965" cy="4064568"/>
          </a:xfrm>
        </p:spPr>
        <p:txBody>
          <a:bodyPr>
            <a:normAutofit/>
          </a:bodyPr>
          <a:lstStyle/>
          <a:p>
            <a:pPr marL="342900" indent="-342900">
              <a:buFont typeface="Arial" panose="020B0604020202020204" pitchFamily="34" charset="0"/>
              <a:buChar char="•"/>
            </a:pPr>
            <a:r>
              <a:rPr lang="en-US" sz="1800" dirty="0"/>
              <a:t>Seamless</a:t>
            </a:r>
          </a:p>
          <a:p>
            <a:pPr marL="342900" indent="-342900">
              <a:buFont typeface="Arial" panose="020B0604020202020204" pitchFamily="34" charset="0"/>
              <a:buChar char="•"/>
            </a:pPr>
            <a:r>
              <a:rPr lang="en-US" sz="1800" dirty="0"/>
              <a:t>New hardware pipeline</a:t>
            </a:r>
          </a:p>
          <a:p>
            <a:pPr marL="342900" indent="-342900">
              <a:buFont typeface="Arial" panose="020B0604020202020204" pitchFamily="34" charset="0"/>
              <a:buChar char="•"/>
            </a:pPr>
            <a:r>
              <a:rPr lang="en-US" sz="1800" b="1" dirty="0">
                <a:solidFill>
                  <a:srgbClr val="FF0000"/>
                </a:solidFill>
              </a:rPr>
              <a:t>wave32/wave64</a:t>
            </a:r>
          </a:p>
        </p:txBody>
      </p:sp>
      <p:pic>
        <p:nvPicPr>
          <p:cNvPr id="11" name="Picture Placeholder 10" descr="A screenshot of a cell phone&#10;&#10;Description automatically generated">
            <a:extLst>
              <a:ext uri="{FF2B5EF4-FFF2-40B4-BE49-F238E27FC236}">
                <a16:creationId xmlns:a16="http://schemas.microsoft.com/office/drawing/2014/main" id="{7E9B2746-60BD-4432-94D5-CCFCF70673DB}"/>
              </a:ext>
            </a:extLst>
          </p:cNvPr>
          <p:cNvPicPr>
            <a:picLocks noGrp="1" noChangeAspect="1"/>
          </p:cNvPicPr>
          <p:nvPr>
            <p:ph type="pic" sz="quarter" idx="11"/>
          </p:nvPr>
        </p:nvPicPr>
        <p:blipFill>
          <a:blip r:embed="rId3"/>
          <a:srcRect t="3159" b="3159"/>
          <a:stretch>
            <a:fillRect/>
          </a:stretch>
        </p:blipFill>
        <p:spPr>
          <a:xfrm>
            <a:off x="3307080" y="1231900"/>
            <a:ext cx="8458200" cy="4741863"/>
          </a:xfrm>
          <a:effectLst>
            <a:outerShdw blurRad="254000" dist="165100" dir="2700000" algn="tl" rotWithShape="0">
              <a:prstClr val="black">
                <a:alpha val="40000"/>
              </a:prstClr>
            </a:outerShdw>
          </a:effectLst>
        </p:spPr>
      </p:pic>
      <p:cxnSp>
        <p:nvCxnSpPr>
          <p:cNvPr id="16" name="Straight Connector 15">
            <a:extLst>
              <a:ext uri="{FF2B5EF4-FFF2-40B4-BE49-F238E27FC236}">
                <a16:creationId xmlns:a16="http://schemas.microsoft.com/office/drawing/2014/main" id="{7C21C20F-544F-4BD4-B479-844F2F9E039B}"/>
              </a:ext>
            </a:extLst>
          </p:cNvPr>
          <p:cNvCxnSpPr/>
          <p:nvPr/>
        </p:nvCxnSpPr>
        <p:spPr>
          <a:xfrm flipH="1">
            <a:off x="3307080" y="3429000"/>
            <a:ext cx="8458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7D60F43-EF08-44E5-B7C6-D36A40B75886}"/>
              </a:ext>
            </a:extLst>
          </p:cNvPr>
          <p:cNvSpPr/>
          <p:nvPr/>
        </p:nvSpPr>
        <p:spPr>
          <a:xfrm>
            <a:off x="3458817" y="3063244"/>
            <a:ext cx="755374" cy="3657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D8CA36A-C9A8-4E22-B3C0-B8D4E1D514DE}"/>
              </a:ext>
            </a:extLst>
          </p:cNvPr>
          <p:cNvSpPr/>
          <p:nvPr/>
        </p:nvSpPr>
        <p:spPr>
          <a:xfrm>
            <a:off x="3462528" y="5415508"/>
            <a:ext cx="755374" cy="35435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96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98322B-BFDD-495A-A489-EB1FB66F320B}"/>
              </a:ext>
            </a:extLst>
          </p:cNvPr>
          <p:cNvSpPr>
            <a:spLocks noGrp="1"/>
          </p:cNvSpPr>
          <p:nvPr>
            <p:ph type="title"/>
          </p:nvPr>
        </p:nvSpPr>
        <p:spPr/>
        <p:txBody>
          <a:bodyPr/>
          <a:lstStyle/>
          <a:p>
            <a:r>
              <a:rPr lang="en-US" dirty="0"/>
              <a:t>RDNA Support</a:t>
            </a:r>
          </a:p>
        </p:txBody>
      </p:sp>
      <p:sp>
        <p:nvSpPr>
          <p:cNvPr id="4" name="Text Placeholder 3">
            <a:extLst>
              <a:ext uri="{FF2B5EF4-FFF2-40B4-BE49-F238E27FC236}">
                <a16:creationId xmlns:a16="http://schemas.microsoft.com/office/drawing/2014/main" id="{5B3B9180-DC6F-4281-82F0-244708BF71DD}"/>
              </a:ext>
            </a:extLst>
          </p:cNvPr>
          <p:cNvSpPr>
            <a:spLocks noGrp="1"/>
          </p:cNvSpPr>
          <p:nvPr>
            <p:ph type="body" sz="quarter" idx="14"/>
          </p:nvPr>
        </p:nvSpPr>
        <p:spPr>
          <a:xfrm>
            <a:off x="391235" y="1649997"/>
            <a:ext cx="2985949" cy="4064568"/>
          </a:xfrm>
        </p:spPr>
        <p:txBody>
          <a:bodyPr>
            <a:normAutofit/>
          </a:bodyPr>
          <a:lstStyle/>
          <a:p>
            <a:pPr marL="342900" indent="-342900">
              <a:buFont typeface="Arial" panose="020B0604020202020204" pitchFamily="34" charset="0"/>
              <a:buChar char="•"/>
            </a:pPr>
            <a:r>
              <a:rPr lang="en-US" sz="1800" dirty="0"/>
              <a:t>Seamless</a:t>
            </a:r>
          </a:p>
          <a:p>
            <a:pPr marL="342900" indent="-342900">
              <a:buFont typeface="Arial" panose="020B0604020202020204" pitchFamily="34" charset="0"/>
              <a:buChar char="•"/>
            </a:pPr>
            <a:r>
              <a:rPr lang="en-US" sz="1800" dirty="0"/>
              <a:t>New hardware pipeline</a:t>
            </a:r>
          </a:p>
          <a:p>
            <a:pPr marL="342900" indent="-342900">
              <a:buFont typeface="Arial" panose="020B0604020202020204" pitchFamily="34" charset="0"/>
              <a:buChar char="•"/>
            </a:pPr>
            <a:r>
              <a:rPr lang="en-US" sz="1800" dirty="0"/>
              <a:t>wave32/wave64</a:t>
            </a:r>
          </a:p>
          <a:p>
            <a:pPr marL="342900" indent="-342900">
              <a:buFont typeface="Arial" panose="020B0604020202020204" pitchFamily="34" charset="0"/>
              <a:buChar char="•"/>
            </a:pPr>
            <a:r>
              <a:rPr lang="en-US" sz="1800" b="1" dirty="0">
                <a:solidFill>
                  <a:srgbClr val="FF0000"/>
                </a:solidFill>
              </a:rPr>
              <a:t>Barriers show extra cache level L0/L1/L2</a:t>
            </a:r>
          </a:p>
        </p:txBody>
      </p:sp>
      <p:pic>
        <p:nvPicPr>
          <p:cNvPr id="7" name="Picture Placeholder 6" descr="A screenshot of a computer&#10;&#10;Description automatically generated">
            <a:extLst>
              <a:ext uri="{FF2B5EF4-FFF2-40B4-BE49-F238E27FC236}">
                <a16:creationId xmlns:a16="http://schemas.microsoft.com/office/drawing/2014/main" id="{E5696574-E372-475A-B484-C9B84287755A}"/>
              </a:ext>
            </a:extLst>
          </p:cNvPr>
          <p:cNvPicPr>
            <a:picLocks noGrp="1" noChangeAspect="1"/>
          </p:cNvPicPr>
          <p:nvPr>
            <p:ph type="pic" sz="quarter" idx="11"/>
          </p:nvPr>
        </p:nvPicPr>
        <p:blipFill rotWithShape="1">
          <a:blip r:embed="rId3"/>
          <a:srcRect t="652" r="12208" b="4694"/>
          <a:stretch/>
        </p:blipFill>
        <p:spPr>
          <a:xfrm>
            <a:off x="3864864" y="1380744"/>
            <a:ext cx="7351776" cy="4514151"/>
          </a:xfrm>
          <a:effectLst>
            <a:outerShdw blurRad="254000" dist="165100" dir="2700000" algn="tl" rotWithShape="0">
              <a:prstClr val="black">
                <a:alpha val="40000"/>
              </a:prstClr>
            </a:outerShdw>
          </a:effectLst>
        </p:spPr>
      </p:pic>
      <p:sp>
        <p:nvSpPr>
          <p:cNvPr id="2" name="Rectangle 1">
            <a:extLst>
              <a:ext uri="{FF2B5EF4-FFF2-40B4-BE49-F238E27FC236}">
                <a16:creationId xmlns:a16="http://schemas.microsoft.com/office/drawing/2014/main" id="{CC78EFB6-523E-4033-8625-F257DB688F71}"/>
              </a:ext>
            </a:extLst>
          </p:cNvPr>
          <p:cNvSpPr/>
          <p:nvPr/>
        </p:nvSpPr>
        <p:spPr>
          <a:xfrm>
            <a:off x="7997952" y="1453896"/>
            <a:ext cx="2523744" cy="10404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7D323EE-EB57-4498-B742-12FD884ED8A4}"/>
              </a:ext>
            </a:extLst>
          </p:cNvPr>
          <p:cNvSpPr/>
          <p:nvPr/>
        </p:nvSpPr>
        <p:spPr>
          <a:xfrm>
            <a:off x="8583168" y="2670843"/>
            <a:ext cx="830422" cy="324532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216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2BB0-70DD-4E0C-A39E-8BB490257938}"/>
              </a:ext>
            </a:extLst>
          </p:cNvPr>
          <p:cNvSpPr>
            <a:spLocks noGrp="1"/>
          </p:cNvSpPr>
          <p:nvPr>
            <p:ph type="title"/>
          </p:nvPr>
        </p:nvSpPr>
        <p:spPr/>
        <p:txBody>
          <a:bodyPr/>
          <a:lstStyle/>
          <a:p>
            <a:r>
              <a:rPr lang="en-US" dirty="0"/>
              <a:t>Pipelines Overview</a:t>
            </a:r>
          </a:p>
        </p:txBody>
      </p:sp>
      <p:pic>
        <p:nvPicPr>
          <p:cNvPr id="5" name="Content Placeholder 4" descr="A screenshot of a social media post&#10;&#10;Description automatically generated">
            <a:extLst>
              <a:ext uri="{FF2B5EF4-FFF2-40B4-BE49-F238E27FC236}">
                <a16:creationId xmlns:a16="http://schemas.microsoft.com/office/drawing/2014/main" id="{101CAA29-BADE-4869-A412-1FD8612B331F}"/>
              </a:ext>
            </a:extLst>
          </p:cNvPr>
          <p:cNvPicPr>
            <a:picLocks noGrp="1" noChangeAspect="1"/>
          </p:cNvPicPr>
          <p:nvPr>
            <p:ph sz="quarter" idx="14"/>
          </p:nvPr>
        </p:nvPicPr>
        <p:blipFill rotWithShape="1">
          <a:blip r:embed="rId3"/>
          <a:srcRect b="20030"/>
          <a:stretch/>
        </p:blipFill>
        <p:spPr>
          <a:xfrm>
            <a:off x="2031078" y="1852624"/>
            <a:ext cx="7977444" cy="3629543"/>
          </a:xfrm>
          <a:effectLst>
            <a:outerShdw blurRad="254000" dist="165100" dir="2700000" algn="tl" rotWithShape="0">
              <a:prstClr val="black">
                <a:alpha val="40000"/>
              </a:prstClr>
            </a:outerShdw>
          </a:effectLst>
        </p:spPr>
      </p:pic>
    </p:spTree>
    <p:extLst>
      <p:ext uri="{BB962C8B-B14F-4D97-AF65-F5344CB8AC3E}">
        <p14:creationId xmlns:p14="http://schemas.microsoft.com/office/powerpoint/2010/main" val="136747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2BB0-70DD-4E0C-A39E-8BB490257938}"/>
              </a:ext>
            </a:extLst>
          </p:cNvPr>
          <p:cNvSpPr>
            <a:spLocks noGrp="1"/>
          </p:cNvSpPr>
          <p:nvPr>
            <p:ph type="title"/>
          </p:nvPr>
        </p:nvSpPr>
        <p:spPr/>
        <p:txBody>
          <a:bodyPr/>
          <a:lstStyle/>
          <a:p>
            <a:r>
              <a:rPr lang="en-US" dirty="0"/>
              <a:t>ISA code in Pipeline sTATE</a:t>
            </a:r>
          </a:p>
        </p:txBody>
      </p:sp>
      <p:pic>
        <p:nvPicPr>
          <p:cNvPr id="11" name="Content Placeholder 10" descr="A screenshot of a social media post&#10;&#10;Description automatically generated">
            <a:extLst>
              <a:ext uri="{FF2B5EF4-FFF2-40B4-BE49-F238E27FC236}">
                <a16:creationId xmlns:a16="http://schemas.microsoft.com/office/drawing/2014/main" id="{629BA6D7-6A0E-4B82-A1ED-5FCF1D4AB1CD}"/>
              </a:ext>
            </a:extLst>
          </p:cNvPr>
          <p:cNvPicPr>
            <a:picLocks noGrp="1" noChangeAspect="1"/>
          </p:cNvPicPr>
          <p:nvPr>
            <p:ph sz="quarter" idx="14"/>
          </p:nvPr>
        </p:nvPicPr>
        <p:blipFill rotWithShape="1">
          <a:blip r:embed="rId3"/>
          <a:srcRect l="1624" t="6020" r="2121"/>
          <a:stretch/>
        </p:blipFill>
        <p:spPr>
          <a:xfrm>
            <a:off x="1981199" y="1302166"/>
            <a:ext cx="8187267" cy="4573813"/>
          </a:xfrm>
          <a:effectLst>
            <a:outerShdw blurRad="254000" dist="165100" dir="2700000" algn="tl" rotWithShape="0">
              <a:prstClr val="black">
                <a:alpha val="40000"/>
              </a:prstClr>
            </a:outerShdw>
          </a:effectLst>
        </p:spPr>
      </p:pic>
    </p:spTree>
    <p:extLst>
      <p:ext uri="{BB962C8B-B14F-4D97-AF65-F5344CB8AC3E}">
        <p14:creationId xmlns:p14="http://schemas.microsoft.com/office/powerpoint/2010/main" val="2182590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2BB0-70DD-4E0C-A39E-8BB490257938}"/>
              </a:ext>
            </a:extLst>
          </p:cNvPr>
          <p:cNvSpPr>
            <a:spLocks noGrp="1"/>
          </p:cNvSpPr>
          <p:nvPr>
            <p:ph type="title"/>
          </p:nvPr>
        </p:nvSpPr>
        <p:spPr/>
        <p:txBody>
          <a:bodyPr/>
          <a:lstStyle/>
          <a:p>
            <a:r>
              <a:rPr lang="en-US" dirty="0"/>
              <a:t>Instruction timing</a:t>
            </a:r>
          </a:p>
        </p:txBody>
      </p:sp>
      <p:pic>
        <p:nvPicPr>
          <p:cNvPr id="6" name="Content Placeholder 5" descr="A screenshot of a computer&#10;&#10;Description automatically generated">
            <a:extLst>
              <a:ext uri="{FF2B5EF4-FFF2-40B4-BE49-F238E27FC236}">
                <a16:creationId xmlns:a16="http://schemas.microsoft.com/office/drawing/2014/main" id="{416E4825-F6C7-43D4-B8AB-7DCCD70E7F50}"/>
              </a:ext>
            </a:extLst>
          </p:cNvPr>
          <p:cNvPicPr>
            <a:picLocks noGrp="1" noChangeAspect="1"/>
          </p:cNvPicPr>
          <p:nvPr>
            <p:ph sz="quarter" idx="14"/>
          </p:nvPr>
        </p:nvPicPr>
        <p:blipFill rotWithShape="1">
          <a:blip r:embed="rId3"/>
          <a:srcRect t="660"/>
          <a:stretch/>
        </p:blipFill>
        <p:spPr>
          <a:xfrm>
            <a:off x="1606948" y="1341967"/>
            <a:ext cx="8978104" cy="4561628"/>
          </a:xfrm>
          <a:effectLst>
            <a:outerShdw blurRad="254000" dist="165100" dir="2700000" algn="tl" rotWithShape="0">
              <a:prstClr val="black">
                <a:alpha val="40000"/>
              </a:prstClr>
            </a:outerShdw>
          </a:effectLst>
        </p:spPr>
      </p:pic>
    </p:spTree>
    <p:extLst>
      <p:ext uri="{BB962C8B-B14F-4D97-AF65-F5344CB8AC3E}">
        <p14:creationId xmlns:p14="http://schemas.microsoft.com/office/powerpoint/2010/main" val="802520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2BB0-70DD-4E0C-A39E-8BB490257938}"/>
              </a:ext>
            </a:extLst>
          </p:cNvPr>
          <p:cNvSpPr>
            <a:spLocks noGrp="1"/>
          </p:cNvSpPr>
          <p:nvPr>
            <p:ph type="title"/>
          </p:nvPr>
        </p:nvSpPr>
        <p:spPr/>
        <p:txBody>
          <a:bodyPr/>
          <a:lstStyle/>
          <a:p>
            <a:r>
              <a:rPr lang="en-US" dirty="0"/>
              <a:t>Instruction timing</a:t>
            </a:r>
          </a:p>
        </p:txBody>
      </p:sp>
      <p:pic>
        <p:nvPicPr>
          <p:cNvPr id="15" name="Content Placeholder 14" descr="A screenshot of a computer&#10;&#10;Description automatically generated">
            <a:extLst>
              <a:ext uri="{FF2B5EF4-FFF2-40B4-BE49-F238E27FC236}">
                <a16:creationId xmlns:a16="http://schemas.microsoft.com/office/drawing/2014/main" id="{103F4562-D7A8-4C8C-86ED-8CEE54DEEBFF}"/>
              </a:ext>
            </a:extLst>
          </p:cNvPr>
          <p:cNvPicPr>
            <a:picLocks noGrp="1" noChangeAspect="1"/>
          </p:cNvPicPr>
          <p:nvPr>
            <p:ph sz="quarter" idx="14"/>
          </p:nvPr>
        </p:nvPicPr>
        <p:blipFill rotWithShape="1">
          <a:blip r:embed="rId3"/>
          <a:srcRect t="945" b="-1"/>
          <a:stretch/>
        </p:blipFill>
        <p:spPr>
          <a:xfrm>
            <a:off x="390525" y="2074333"/>
            <a:ext cx="11410950" cy="3363702"/>
          </a:xfrm>
          <a:effectLst>
            <a:outerShdw blurRad="254000" dist="165100" dir="2700000" algn="tl" rotWithShape="0">
              <a:prstClr val="black">
                <a:alpha val="40000"/>
              </a:prstClr>
            </a:outerShdw>
          </a:effectLst>
        </p:spPr>
      </p:pic>
      <p:sp>
        <p:nvSpPr>
          <p:cNvPr id="3" name="Rectangle 2">
            <a:extLst>
              <a:ext uri="{FF2B5EF4-FFF2-40B4-BE49-F238E27FC236}">
                <a16:creationId xmlns:a16="http://schemas.microsoft.com/office/drawing/2014/main" id="{66949F67-CF2F-4309-B351-4AD1F6D579CD}"/>
              </a:ext>
            </a:extLst>
          </p:cNvPr>
          <p:cNvSpPr/>
          <p:nvPr/>
        </p:nvSpPr>
        <p:spPr>
          <a:xfrm>
            <a:off x="536713" y="2698474"/>
            <a:ext cx="6316317" cy="77028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ADF572F-272C-4161-9FD3-5FD5D85E02CE}"/>
              </a:ext>
            </a:extLst>
          </p:cNvPr>
          <p:cNvSpPr/>
          <p:nvPr/>
        </p:nvSpPr>
        <p:spPr>
          <a:xfrm>
            <a:off x="536712" y="3443909"/>
            <a:ext cx="8652014" cy="16896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70EE919-8751-48DA-955A-4D16D22E891E}"/>
              </a:ext>
            </a:extLst>
          </p:cNvPr>
          <p:cNvSpPr/>
          <p:nvPr/>
        </p:nvSpPr>
        <p:spPr>
          <a:xfrm>
            <a:off x="536712" y="4417944"/>
            <a:ext cx="10525540" cy="19033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D8E67B5-97D9-4742-940A-AE4BE19476F3}"/>
              </a:ext>
            </a:extLst>
          </p:cNvPr>
          <p:cNvSpPr/>
          <p:nvPr/>
        </p:nvSpPr>
        <p:spPr>
          <a:xfrm>
            <a:off x="535056" y="3806687"/>
            <a:ext cx="6316317" cy="65432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007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6" grpId="0" animBg="1"/>
      <p:bldP spid="7" grpId="0" animBg="1"/>
      <p:bldP spid="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2BB0-70DD-4E0C-A39E-8BB490257938}"/>
              </a:ext>
            </a:extLst>
          </p:cNvPr>
          <p:cNvSpPr>
            <a:spLocks noGrp="1"/>
          </p:cNvSpPr>
          <p:nvPr>
            <p:ph type="title"/>
          </p:nvPr>
        </p:nvSpPr>
        <p:spPr/>
        <p:txBody>
          <a:bodyPr/>
          <a:lstStyle/>
          <a:p>
            <a:r>
              <a:rPr lang="en-US" dirty="0"/>
              <a:t>Instruction timing</a:t>
            </a:r>
          </a:p>
        </p:txBody>
      </p:sp>
      <p:pic>
        <p:nvPicPr>
          <p:cNvPr id="10" name="Picture 9" descr="A screenshot of a cell phone&#10;&#10;Description automatically generated">
            <a:extLst>
              <a:ext uri="{FF2B5EF4-FFF2-40B4-BE49-F238E27FC236}">
                <a16:creationId xmlns:a16="http://schemas.microsoft.com/office/drawing/2014/main" id="{93EA6707-DA51-4BB0-BC11-235AB0463D8E}"/>
              </a:ext>
            </a:extLst>
          </p:cNvPr>
          <p:cNvPicPr>
            <a:picLocks noChangeAspect="1"/>
          </p:cNvPicPr>
          <p:nvPr/>
        </p:nvPicPr>
        <p:blipFill rotWithShape="1">
          <a:blip r:embed="rId3"/>
          <a:srcRect l="1001"/>
          <a:stretch/>
        </p:blipFill>
        <p:spPr>
          <a:xfrm>
            <a:off x="2463800" y="1553368"/>
            <a:ext cx="3206524" cy="3810532"/>
          </a:xfrm>
          <a:prstGeom prst="rect">
            <a:avLst/>
          </a:prstGeom>
          <a:effectLst>
            <a:outerShdw blurRad="254000" dist="165100" dir="2700000" algn="tl" rotWithShape="0">
              <a:prstClr val="black">
                <a:alpha val="40000"/>
              </a:prstClr>
            </a:outerShdw>
          </a:effectLst>
        </p:spPr>
      </p:pic>
      <p:pic>
        <p:nvPicPr>
          <p:cNvPr id="12" name="Picture 11" descr="A screenshot of a cell phone&#10;&#10;Description automatically generated">
            <a:extLst>
              <a:ext uri="{FF2B5EF4-FFF2-40B4-BE49-F238E27FC236}">
                <a16:creationId xmlns:a16="http://schemas.microsoft.com/office/drawing/2014/main" id="{4C78CB95-9A31-4949-A935-EA928634F39A}"/>
              </a:ext>
            </a:extLst>
          </p:cNvPr>
          <p:cNvPicPr>
            <a:picLocks noChangeAspect="1"/>
          </p:cNvPicPr>
          <p:nvPr/>
        </p:nvPicPr>
        <p:blipFill rotWithShape="1">
          <a:blip r:embed="rId4"/>
          <a:srcRect l="1001"/>
          <a:stretch/>
        </p:blipFill>
        <p:spPr>
          <a:xfrm>
            <a:off x="6184605" y="1434289"/>
            <a:ext cx="3206524" cy="4048690"/>
          </a:xfrm>
          <a:prstGeom prst="rect">
            <a:avLst/>
          </a:prstGeom>
          <a:effectLst>
            <a:outerShdw blurRad="254000" dist="165100" dir="2700000" algn="tl" rotWithShape="0">
              <a:prstClr val="black">
                <a:alpha val="40000"/>
              </a:prstClr>
            </a:outerShdw>
          </a:effectLst>
        </p:spPr>
      </p:pic>
    </p:spTree>
    <p:extLst>
      <p:ext uri="{BB962C8B-B14F-4D97-AF65-F5344CB8AC3E}">
        <p14:creationId xmlns:p14="http://schemas.microsoft.com/office/powerpoint/2010/main" val="56345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4B15B-E844-456C-8ED9-42FDF3C9A55A}"/>
              </a:ext>
            </a:extLst>
          </p:cNvPr>
          <p:cNvSpPr>
            <a:spLocks noGrp="1"/>
          </p:cNvSpPr>
          <p:nvPr>
            <p:ph type="body" sz="quarter" idx="10"/>
          </p:nvPr>
        </p:nvSpPr>
        <p:spPr/>
        <p:txBody>
          <a:bodyPr>
            <a:normAutofit/>
          </a:bodyPr>
          <a:lstStyle/>
          <a:p>
            <a:r>
              <a:rPr lang="en-US" sz="2000" dirty="0"/>
              <a:t>Shader compiler and code analysis tool</a:t>
            </a:r>
          </a:p>
          <a:p>
            <a:r>
              <a:rPr lang="en-US" sz="2000" dirty="0"/>
              <a:t>Generates ISA disassembly for RDNA/GCN</a:t>
            </a:r>
          </a:p>
          <a:p>
            <a:pPr lvl="1"/>
            <a:r>
              <a:rPr lang="en-US" sz="1600" dirty="0"/>
              <a:t>Intermediate language (IL) for AMD-IL, SPIR-V and DX-IL</a:t>
            </a:r>
          </a:p>
          <a:p>
            <a:r>
              <a:rPr lang="en-US" sz="2000" dirty="0"/>
              <a:t>Retrieve shader HW resource usage information for:</a:t>
            </a:r>
          </a:p>
          <a:p>
            <a:pPr lvl="1"/>
            <a:r>
              <a:rPr lang="en-US" sz="1600" dirty="0"/>
              <a:t>VGPR and SGPR consumption, register spills, local data share allocation, scratch memory usage</a:t>
            </a:r>
          </a:p>
          <a:p>
            <a:r>
              <a:rPr lang="en-US" sz="2000" dirty="0"/>
              <a:t>Static analysis</a:t>
            </a:r>
          </a:p>
          <a:p>
            <a:pPr lvl="1"/>
            <a:r>
              <a:rPr lang="en-US" sz="1600" dirty="0"/>
              <a:t>Live VGPR analysis, control flow graph</a:t>
            </a:r>
          </a:p>
          <a:p>
            <a:r>
              <a:rPr lang="en-US" sz="2000" dirty="0"/>
              <a:t>Independent of the installed GPU </a:t>
            </a:r>
          </a:p>
          <a:p>
            <a:pPr lvl="1"/>
            <a:r>
              <a:rPr lang="en-US" sz="1600" dirty="0"/>
              <a:t>(e.g. have Polaris and analyze for Navi)</a:t>
            </a:r>
          </a:p>
          <a:p>
            <a:r>
              <a:rPr lang="en-US" sz="2000" dirty="0"/>
              <a:t>Available for Linux® and Windows®</a:t>
            </a:r>
          </a:p>
          <a:p>
            <a:pPr lvl="1"/>
            <a:r>
              <a:rPr lang="en-US" sz="1600" dirty="0"/>
              <a:t>Supports DirectX®12, DirectX®11, Vulkan®, OpenGL™, OpenCL™</a:t>
            </a:r>
          </a:p>
        </p:txBody>
      </p:sp>
      <p:sp>
        <p:nvSpPr>
          <p:cNvPr id="3" name="Title 2">
            <a:extLst>
              <a:ext uri="{FF2B5EF4-FFF2-40B4-BE49-F238E27FC236}">
                <a16:creationId xmlns:a16="http://schemas.microsoft.com/office/drawing/2014/main" id="{55E01160-AFC7-4271-9BA2-E680B05E7076}"/>
              </a:ext>
            </a:extLst>
          </p:cNvPr>
          <p:cNvSpPr>
            <a:spLocks noGrp="1"/>
          </p:cNvSpPr>
          <p:nvPr>
            <p:ph type="title"/>
          </p:nvPr>
        </p:nvSpPr>
        <p:spPr/>
        <p:txBody>
          <a:bodyPr/>
          <a:lstStyle/>
          <a:p>
            <a:r>
              <a:rPr lang="en-US" dirty="0"/>
              <a:t>Radeon™ GPU Analyzer (RGA)</a:t>
            </a:r>
          </a:p>
        </p:txBody>
      </p:sp>
    </p:spTree>
    <p:custDataLst>
      <p:tags r:id="rId1"/>
    </p:custDataLst>
    <p:extLst>
      <p:ext uri="{BB962C8B-B14F-4D97-AF65-F5344CB8AC3E}">
        <p14:creationId xmlns:p14="http://schemas.microsoft.com/office/powerpoint/2010/main" val="145261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2BB0-70DD-4E0C-A39E-8BB490257938}"/>
              </a:ext>
            </a:extLst>
          </p:cNvPr>
          <p:cNvSpPr>
            <a:spLocks noGrp="1"/>
          </p:cNvSpPr>
          <p:nvPr>
            <p:ph type="title"/>
          </p:nvPr>
        </p:nvSpPr>
        <p:spPr>
          <a:xfrm>
            <a:off x="391236" y="447260"/>
            <a:ext cx="9752508" cy="1092377"/>
          </a:xfrm>
        </p:spPr>
        <p:txBody>
          <a:bodyPr anchor="ctr">
            <a:normAutofit/>
          </a:bodyPr>
          <a:lstStyle/>
          <a:p>
            <a:r>
              <a:rPr lang="en-US" sz="3400" dirty="0"/>
              <a:t>Instruction timing - Workflow</a:t>
            </a:r>
          </a:p>
        </p:txBody>
      </p:sp>
      <p:sp>
        <p:nvSpPr>
          <p:cNvPr id="5" name="TextBox 4">
            <a:extLst>
              <a:ext uri="{FF2B5EF4-FFF2-40B4-BE49-F238E27FC236}">
                <a16:creationId xmlns:a16="http://schemas.microsoft.com/office/drawing/2014/main" id="{4AC4395D-7C5D-4650-A991-C8B50FCA28FE}"/>
              </a:ext>
            </a:extLst>
          </p:cNvPr>
          <p:cNvSpPr txBox="1"/>
          <p:nvPr/>
        </p:nvSpPr>
        <p:spPr>
          <a:xfrm>
            <a:off x="391235" y="1649997"/>
            <a:ext cx="4936669" cy="4064568"/>
          </a:xfrm>
        </p:spPr>
        <p:txBody>
          <a:bodyPr rtlCol="0">
            <a:normAutofit/>
          </a:bodyPr>
          <a:lstStyle/>
          <a:p>
            <a:pPr>
              <a:spcAft>
                <a:spcPts val="600"/>
              </a:spcAft>
            </a:pPr>
            <a:r>
              <a:rPr lang="en-US" b="1" dirty="0">
                <a:solidFill>
                  <a:schemeClr val="bg1">
                    <a:lumMod val="75000"/>
                    <a:lumOff val="25000"/>
                  </a:schemeClr>
                </a:solidFill>
              </a:rPr>
              <a:t>Step 1: </a:t>
            </a:r>
            <a:r>
              <a:rPr lang="en-US" dirty="0">
                <a:solidFill>
                  <a:schemeClr val="bg1">
                    <a:lumMod val="75000"/>
                    <a:lumOff val="25000"/>
                  </a:schemeClr>
                </a:solidFill>
              </a:rPr>
              <a:t>Identify API PSO hash for shader of interest</a:t>
            </a:r>
          </a:p>
          <a:p>
            <a:pPr>
              <a:spcAft>
                <a:spcPts val="600"/>
              </a:spcAft>
            </a:pPr>
            <a:endParaRPr lang="en-US" sz="2000" dirty="0">
              <a:solidFill>
                <a:schemeClr val="bg1">
                  <a:lumMod val="75000"/>
                  <a:lumOff val="25000"/>
                </a:schemeClr>
              </a:solidFill>
            </a:endParaRPr>
          </a:p>
        </p:txBody>
      </p:sp>
      <p:pic>
        <p:nvPicPr>
          <p:cNvPr id="32" name="Picture 31" descr="A screenshot of a cell phone&#10;&#10;Description automatically generated">
            <a:extLst>
              <a:ext uri="{FF2B5EF4-FFF2-40B4-BE49-F238E27FC236}">
                <a16:creationId xmlns:a16="http://schemas.microsoft.com/office/drawing/2014/main" id="{086A0998-C762-4F6A-813B-EAA2D7326D95}"/>
              </a:ext>
            </a:extLst>
          </p:cNvPr>
          <p:cNvPicPr>
            <a:picLocks noChangeAspect="1"/>
          </p:cNvPicPr>
          <p:nvPr/>
        </p:nvPicPr>
        <p:blipFill rotWithShape="1">
          <a:blip r:embed="rId3"/>
          <a:srcRect l="503" t="1359"/>
          <a:stretch/>
        </p:blipFill>
        <p:spPr>
          <a:xfrm>
            <a:off x="5657088" y="1709928"/>
            <a:ext cx="4970325" cy="3247983"/>
          </a:xfrm>
          <a:prstGeom prst="rect">
            <a:avLst/>
          </a:prstGeom>
          <a:effectLst>
            <a:outerShdw blurRad="254000" dist="165100" dir="2700000" algn="tl" rotWithShape="0">
              <a:prstClr val="black">
                <a:alpha val="40000"/>
              </a:prstClr>
            </a:outerShdw>
          </a:effectLst>
        </p:spPr>
      </p:pic>
      <p:sp>
        <p:nvSpPr>
          <p:cNvPr id="3" name="Rectangle 2">
            <a:extLst>
              <a:ext uri="{FF2B5EF4-FFF2-40B4-BE49-F238E27FC236}">
                <a16:creationId xmlns:a16="http://schemas.microsoft.com/office/drawing/2014/main" id="{C7E3A32A-AFDB-4B10-9767-D628F3C266B4}"/>
              </a:ext>
            </a:extLst>
          </p:cNvPr>
          <p:cNvSpPr/>
          <p:nvPr/>
        </p:nvSpPr>
        <p:spPr>
          <a:xfrm>
            <a:off x="5563447" y="3604599"/>
            <a:ext cx="2063303" cy="58686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7104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9DA0124A-76CA-4BA7-B24B-230D436923EC}"/>
              </a:ext>
            </a:extLst>
          </p:cNvPr>
          <p:cNvPicPr>
            <a:picLocks noGrp="1" noChangeAspect="1"/>
          </p:cNvPicPr>
          <p:nvPr>
            <p:ph type="pic" sz="quarter" idx="11"/>
          </p:nvPr>
        </p:nvPicPr>
        <p:blipFill rotWithShape="1">
          <a:blip r:embed="rId3"/>
          <a:srcRect l="511" t="3762" r="32810" b="24836"/>
          <a:stretch/>
        </p:blipFill>
        <p:spPr>
          <a:xfrm>
            <a:off x="5528056" y="1527048"/>
            <a:ext cx="5395976" cy="4218112"/>
          </a:xfrm>
          <a:noFill/>
          <a:effectLst>
            <a:outerShdw blurRad="254000" dist="165100" dir="2700000" algn="tl" rotWithShape="0">
              <a:prstClr val="black">
                <a:alpha val="40000"/>
              </a:prstClr>
            </a:outerShdw>
          </a:effectLst>
        </p:spPr>
      </p:pic>
      <p:sp>
        <p:nvSpPr>
          <p:cNvPr id="2" name="Title 1">
            <a:extLst>
              <a:ext uri="{FF2B5EF4-FFF2-40B4-BE49-F238E27FC236}">
                <a16:creationId xmlns:a16="http://schemas.microsoft.com/office/drawing/2014/main" id="{9DA32BB0-70DD-4E0C-A39E-8BB490257938}"/>
              </a:ext>
            </a:extLst>
          </p:cNvPr>
          <p:cNvSpPr>
            <a:spLocks noGrp="1"/>
          </p:cNvSpPr>
          <p:nvPr>
            <p:ph type="title"/>
          </p:nvPr>
        </p:nvSpPr>
        <p:spPr>
          <a:xfrm>
            <a:off x="391236" y="277253"/>
            <a:ext cx="9447708" cy="1092377"/>
          </a:xfrm>
        </p:spPr>
        <p:txBody>
          <a:bodyPr anchor="ctr">
            <a:normAutofit/>
          </a:bodyPr>
          <a:lstStyle/>
          <a:p>
            <a:r>
              <a:rPr lang="en-US" sz="3400" dirty="0"/>
              <a:t>Instruction timing - Workflow</a:t>
            </a:r>
          </a:p>
        </p:txBody>
      </p:sp>
      <p:sp>
        <p:nvSpPr>
          <p:cNvPr id="5" name="TextBox 4">
            <a:extLst>
              <a:ext uri="{FF2B5EF4-FFF2-40B4-BE49-F238E27FC236}">
                <a16:creationId xmlns:a16="http://schemas.microsoft.com/office/drawing/2014/main" id="{4AC4395D-7C5D-4650-A991-C8B50FCA28FE}"/>
              </a:ext>
            </a:extLst>
          </p:cNvPr>
          <p:cNvSpPr txBox="1"/>
          <p:nvPr/>
        </p:nvSpPr>
        <p:spPr>
          <a:xfrm>
            <a:off x="391235" y="1649997"/>
            <a:ext cx="4409365" cy="4064568"/>
          </a:xfrm>
        </p:spPr>
        <p:txBody>
          <a:bodyPr rtlCol="0">
            <a:normAutofit/>
          </a:bodyPr>
          <a:lstStyle/>
          <a:p>
            <a:pPr>
              <a:spcAft>
                <a:spcPts val="600"/>
              </a:spcAft>
            </a:pPr>
            <a:r>
              <a:rPr lang="en-US" b="1" dirty="0">
                <a:solidFill>
                  <a:schemeClr val="bg1">
                    <a:lumMod val="75000"/>
                    <a:lumOff val="25000"/>
                  </a:schemeClr>
                </a:solidFill>
              </a:rPr>
              <a:t>Step 2: </a:t>
            </a:r>
            <a:r>
              <a:rPr lang="en-US">
                <a:solidFill>
                  <a:schemeClr val="bg1">
                    <a:lumMod val="75000"/>
                    <a:lumOff val="25000"/>
                  </a:schemeClr>
                </a:solidFill>
              </a:rPr>
              <a:t>Tell Radeon™ </a:t>
            </a:r>
            <a:r>
              <a:rPr lang="en-US" dirty="0">
                <a:solidFill>
                  <a:schemeClr val="bg1">
                    <a:lumMod val="75000"/>
                    <a:lumOff val="25000"/>
                  </a:schemeClr>
                </a:solidFill>
              </a:rPr>
              <a:t>Developer Panel that you want detailed instruction tracing for that API PSO</a:t>
            </a:r>
          </a:p>
        </p:txBody>
      </p:sp>
      <p:sp>
        <p:nvSpPr>
          <p:cNvPr id="3" name="Rectangle 2">
            <a:extLst>
              <a:ext uri="{FF2B5EF4-FFF2-40B4-BE49-F238E27FC236}">
                <a16:creationId xmlns:a16="http://schemas.microsoft.com/office/drawing/2014/main" id="{720C9921-608B-487A-A5A5-5A3EE65CCC40}"/>
              </a:ext>
            </a:extLst>
          </p:cNvPr>
          <p:cNvSpPr/>
          <p:nvPr/>
        </p:nvSpPr>
        <p:spPr>
          <a:xfrm>
            <a:off x="6498336" y="4562856"/>
            <a:ext cx="2304288" cy="4389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2274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2BB0-70DD-4E0C-A39E-8BB490257938}"/>
              </a:ext>
            </a:extLst>
          </p:cNvPr>
          <p:cNvSpPr>
            <a:spLocks noGrp="1"/>
          </p:cNvSpPr>
          <p:nvPr>
            <p:ph type="title"/>
          </p:nvPr>
        </p:nvSpPr>
        <p:spPr/>
        <p:txBody>
          <a:bodyPr/>
          <a:lstStyle/>
          <a:p>
            <a:r>
              <a:rPr lang="en-US" dirty="0"/>
              <a:t>Group by API PSO</a:t>
            </a:r>
          </a:p>
        </p:txBody>
      </p:sp>
      <p:pic>
        <p:nvPicPr>
          <p:cNvPr id="7" name="Content Placeholder 6" descr="A screenshot of a social media post&#10;&#10;Description automatically generated">
            <a:extLst>
              <a:ext uri="{FF2B5EF4-FFF2-40B4-BE49-F238E27FC236}">
                <a16:creationId xmlns:a16="http://schemas.microsoft.com/office/drawing/2014/main" id="{7090A7FE-8FF6-484E-BF9F-95334C975CEF}"/>
              </a:ext>
            </a:extLst>
          </p:cNvPr>
          <p:cNvPicPr>
            <a:picLocks noGrp="1" noChangeAspect="1"/>
          </p:cNvPicPr>
          <p:nvPr>
            <p:ph sz="quarter" idx="14"/>
          </p:nvPr>
        </p:nvPicPr>
        <p:blipFill rotWithShape="1">
          <a:blip r:embed="rId3"/>
          <a:srcRect l="358" t="570" r="9213" b="20945"/>
          <a:stretch/>
        </p:blipFill>
        <p:spPr>
          <a:xfrm>
            <a:off x="1962912" y="1453897"/>
            <a:ext cx="8226748" cy="4279391"/>
          </a:xfrm>
          <a:effectLst>
            <a:outerShdw blurRad="254000" dist="165100" dir="2700000" algn="tl" rotWithShape="0">
              <a:prstClr val="black">
                <a:alpha val="40000"/>
              </a:prstClr>
            </a:outerShdw>
          </a:effectLst>
        </p:spPr>
      </p:pic>
      <p:sp>
        <p:nvSpPr>
          <p:cNvPr id="3" name="Rectangle 2">
            <a:extLst>
              <a:ext uri="{FF2B5EF4-FFF2-40B4-BE49-F238E27FC236}">
                <a16:creationId xmlns:a16="http://schemas.microsoft.com/office/drawing/2014/main" id="{2C787D59-4CAD-4E97-B4B6-4D808D250FFE}"/>
              </a:ext>
            </a:extLst>
          </p:cNvPr>
          <p:cNvSpPr/>
          <p:nvPr/>
        </p:nvSpPr>
        <p:spPr>
          <a:xfrm>
            <a:off x="2548128" y="1636776"/>
            <a:ext cx="1207008" cy="113845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1710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2BB0-70DD-4E0C-A39E-8BB490257938}"/>
              </a:ext>
            </a:extLst>
          </p:cNvPr>
          <p:cNvSpPr>
            <a:spLocks noGrp="1"/>
          </p:cNvSpPr>
          <p:nvPr>
            <p:ph type="title"/>
          </p:nvPr>
        </p:nvSpPr>
        <p:spPr/>
        <p:txBody>
          <a:bodyPr/>
          <a:lstStyle/>
          <a:p>
            <a:r>
              <a:rPr lang="en-US" dirty="0"/>
              <a:t>Color by API PSO</a:t>
            </a:r>
          </a:p>
        </p:txBody>
      </p:sp>
      <p:pic>
        <p:nvPicPr>
          <p:cNvPr id="6" name="Content Placeholder 5" descr="A screenshot of a map&#10;&#10;Description automatically generated">
            <a:extLst>
              <a:ext uri="{FF2B5EF4-FFF2-40B4-BE49-F238E27FC236}">
                <a16:creationId xmlns:a16="http://schemas.microsoft.com/office/drawing/2014/main" id="{81D8D582-77F4-4ABA-B604-1762BCCF266D}"/>
              </a:ext>
            </a:extLst>
          </p:cNvPr>
          <p:cNvPicPr>
            <a:picLocks noGrp="1" noChangeAspect="1"/>
          </p:cNvPicPr>
          <p:nvPr>
            <p:ph sz="quarter" idx="14"/>
          </p:nvPr>
        </p:nvPicPr>
        <p:blipFill rotWithShape="1">
          <a:blip r:embed="rId3"/>
          <a:srcRect l="655" t="466" r="3588" b="24681"/>
          <a:stretch/>
        </p:blipFill>
        <p:spPr>
          <a:xfrm>
            <a:off x="1670304" y="1490471"/>
            <a:ext cx="8829061" cy="4279393"/>
          </a:xfrm>
          <a:effectLst>
            <a:outerShdw blurRad="254000" dist="165100" dir="2700000" algn="tl" rotWithShape="0">
              <a:prstClr val="black">
                <a:alpha val="40000"/>
              </a:prstClr>
            </a:outerShdw>
          </a:effectLst>
        </p:spPr>
      </p:pic>
      <p:sp>
        <p:nvSpPr>
          <p:cNvPr id="4" name="Rectangle 3">
            <a:extLst>
              <a:ext uri="{FF2B5EF4-FFF2-40B4-BE49-F238E27FC236}">
                <a16:creationId xmlns:a16="http://schemas.microsoft.com/office/drawing/2014/main" id="{57220002-F204-425A-B47E-A013C11B041B}"/>
              </a:ext>
            </a:extLst>
          </p:cNvPr>
          <p:cNvSpPr/>
          <p:nvPr/>
        </p:nvSpPr>
        <p:spPr>
          <a:xfrm>
            <a:off x="3023616" y="1709928"/>
            <a:ext cx="914400" cy="113385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8244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2BB0-70DD-4E0C-A39E-8BB490257938}"/>
              </a:ext>
            </a:extLst>
          </p:cNvPr>
          <p:cNvSpPr>
            <a:spLocks noGrp="1"/>
          </p:cNvSpPr>
          <p:nvPr>
            <p:ph type="title"/>
          </p:nvPr>
        </p:nvSpPr>
        <p:spPr/>
        <p:txBody>
          <a:bodyPr/>
          <a:lstStyle/>
          <a:p>
            <a:r>
              <a:rPr lang="en-US" dirty="0"/>
              <a:t>COLOR by Instruction timing</a:t>
            </a:r>
          </a:p>
        </p:txBody>
      </p:sp>
      <p:pic>
        <p:nvPicPr>
          <p:cNvPr id="6" name="Content Placeholder 5" descr="A screenshot of a social media post&#10;&#10;Description automatically generated">
            <a:extLst>
              <a:ext uri="{FF2B5EF4-FFF2-40B4-BE49-F238E27FC236}">
                <a16:creationId xmlns:a16="http://schemas.microsoft.com/office/drawing/2014/main" id="{75BED4B5-4C90-445F-84A5-D01F4F40B403}"/>
              </a:ext>
            </a:extLst>
          </p:cNvPr>
          <p:cNvPicPr>
            <a:picLocks noGrp="1" noChangeAspect="1"/>
          </p:cNvPicPr>
          <p:nvPr>
            <p:ph sz="quarter" idx="14"/>
          </p:nvPr>
        </p:nvPicPr>
        <p:blipFill rotWithShape="1">
          <a:blip r:embed="rId3"/>
          <a:srcRect l="567" t="592" r="18507" b="24076"/>
          <a:stretch/>
        </p:blipFill>
        <p:spPr>
          <a:xfrm>
            <a:off x="2109216" y="1636776"/>
            <a:ext cx="7936992" cy="4246967"/>
          </a:xfrm>
          <a:effectLst>
            <a:outerShdw blurRad="254000" dist="165100" dir="2700000" algn="tl" rotWithShape="0">
              <a:prstClr val="black">
                <a:alpha val="40000"/>
              </a:prstClr>
            </a:outerShdw>
          </a:effectLst>
        </p:spPr>
      </p:pic>
      <p:sp>
        <p:nvSpPr>
          <p:cNvPr id="4" name="Rectangle 3">
            <a:extLst>
              <a:ext uri="{FF2B5EF4-FFF2-40B4-BE49-F238E27FC236}">
                <a16:creationId xmlns:a16="http://schemas.microsoft.com/office/drawing/2014/main" id="{4624CDD6-F8A3-4707-B1E0-87CC328615A1}"/>
              </a:ext>
            </a:extLst>
          </p:cNvPr>
          <p:cNvSpPr/>
          <p:nvPr/>
        </p:nvSpPr>
        <p:spPr>
          <a:xfrm>
            <a:off x="3718560" y="1600200"/>
            <a:ext cx="1197864" cy="12435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057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98322B-BFDD-495A-A489-EB1FB66F320B}"/>
              </a:ext>
            </a:extLst>
          </p:cNvPr>
          <p:cNvSpPr>
            <a:spLocks noGrp="1"/>
          </p:cNvSpPr>
          <p:nvPr>
            <p:ph type="title"/>
          </p:nvPr>
        </p:nvSpPr>
        <p:spPr>
          <a:xfrm>
            <a:off x="391236" y="447260"/>
            <a:ext cx="11009376" cy="1092377"/>
          </a:xfrm>
        </p:spPr>
        <p:txBody>
          <a:bodyPr/>
          <a:lstStyle/>
          <a:p>
            <a:r>
              <a:rPr lang="en-US" dirty="0"/>
              <a:t>Event Timeline Overlays</a:t>
            </a:r>
          </a:p>
        </p:txBody>
      </p:sp>
      <p:pic>
        <p:nvPicPr>
          <p:cNvPr id="12" name="Picture 11" descr="A picture containing screenshot&#10;&#10;Description automatically generated">
            <a:extLst>
              <a:ext uri="{FF2B5EF4-FFF2-40B4-BE49-F238E27FC236}">
                <a16:creationId xmlns:a16="http://schemas.microsoft.com/office/drawing/2014/main" id="{F9975C4B-DFA4-416D-9E97-5219EC3B0098}"/>
              </a:ext>
            </a:extLst>
          </p:cNvPr>
          <p:cNvPicPr>
            <a:picLocks noChangeAspect="1"/>
          </p:cNvPicPr>
          <p:nvPr/>
        </p:nvPicPr>
        <p:blipFill>
          <a:blip r:embed="rId3"/>
          <a:stretch>
            <a:fillRect/>
          </a:stretch>
        </p:blipFill>
        <p:spPr>
          <a:xfrm>
            <a:off x="591312" y="1762619"/>
            <a:ext cx="11009376" cy="4034356"/>
          </a:xfrm>
          <a:prstGeom prst="rect">
            <a:avLst/>
          </a:prstGeom>
          <a:effectLst>
            <a:outerShdw blurRad="254000" dist="165100" dir="2700000" algn="tl" rotWithShape="0">
              <a:prstClr val="black">
                <a:alpha val="40000"/>
              </a:prstClr>
            </a:outerShdw>
          </a:effectLst>
        </p:spPr>
      </p:pic>
      <p:sp>
        <p:nvSpPr>
          <p:cNvPr id="2" name="Rectangle 1">
            <a:extLst>
              <a:ext uri="{FF2B5EF4-FFF2-40B4-BE49-F238E27FC236}">
                <a16:creationId xmlns:a16="http://schemas.microsoft.com/office/drawing/2014/main" id="{926365C4-F000-449C-A619-898359B035E3}"/>
              </a:ext>
            </a:extLst>
          </p:cNvPr>
          <p:cNvSpPr/>
          <p:nvPr/>
        </p:nvSpPr>
        <p:spPr>
          <a:xfrm>
            <a:off x="3972560" y="1940560"/>
            <a:ext cx="6827520" cy="386080"/>
          </a:xfrm>
          <a:prstGeom prst="rect">
            <a:avLst/>
          </a:prstGeom>
          <a:noFill/>
          <a:ln w="38100">
            <a:solidFill>
              <a:srgbClr val="FF0000"/>
            </a:solid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D952DDA-2866-4F0E-821C-2EF8C253D81C}"/>
              </a:ext>
            </a:extLst>
          </p:cNvPr>
          <p:cNvSpPr/>
          <p:nvPr/>
        </p:nvSpPr>
        <p:spPr>
          <a:xfrm>
            <a:off x="3972560" y="2295940"/>
            <a:ext cx="6827520" cy="750404"/>
          </a:xfrm>
          <a:prstGeom prst="rect">
            <a:avLst/>
          </a:prstGeom>
          <a:noFill/>
          <a:ln w="38100">
            <a:solidFill>
              <a:srgbClr val="FF0000"/>
            </a:solid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AC351D6-92A8-4B02-9C37-4B1DCB7ADACA}"/>
              </a:ext>
            </a:extLst>
          </p:cNvPr>
          <p:cNvSpPr/>
          <p:nvPr/>
        </p:nvSpPr>
        <p:spPr>
          <a:xfrm>
            <a:off x="3972560" y="3016526"/>
            <a:ext cx="6827520" cy="163996"/>
          </a:xfrm>
          <a:prstGeom prst="rect">
            <a:avLst/>
          </a:prstGeom>
          <a:noFill/>
          <a:ln w="38100">
            <a:solidFill>
              <a:srgbClr val="FF0000"/>
            </a:solid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59ACFD4-46AA-450B-9D80-4696BA633327}"/>
              </a:ext>
            </a:extLst>
          </p:cNvPr>
          <p:cNvSpPr/>
          <p:nvPr/>
        </p:nvSpPr>
        <p:spPr>
          <a:xfrm>
            <a:off x="3972560" y="3165613"/>
            <a:ext cx="6827520" cy="318052"/>
          </a:xfrm>
          <a:prstGeom prst="rect">
            <a:avLst/>
          </a:prstGeom>
          <a:noFill/>
          <a:ln w="38100">
            <a:solidFill>
              <a:srgbClr val="FF0000"/>
            </a:solid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83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4B15B-E844-456C-8ED9-42FDF3C9A55A}"/>
              </a:ext>
            </a:extLst>
          </p:cNvPr>
          <p:cNvSpPr>
            <a:spLocks noGrp="1"/>
          </p:cNvSpPr>
          <p:nvPr>
            <p:ph type="body" sz="quarter" idx="10"/>
          </p:nvPr>
        </p:nvSpPr>
        <p:spPr/>
        <p:txBody>
          <a:bodyPr>
            <a:normAutofit/>
          </a:bodyPr>
          <a:lstStyle/>
          <a:p>
            <a:pPr marL="0" indent="0">
              <a:buNone/>
            </a:pPr>
            <a:r>
              <a:rPr lang="en-US" sz="2400" dirty="0"/>
              <a:t>Find out more at GPUOpen</a:t>
            </a:r>
          </a:p>
          <a:p>
            <a:r>
              <a:rPr lang="en-US" sz="2400" dirty="0">
                <a:hlinkClick r:id="rId3"/>
              </a:rPr>
              <a:t>www.gpuopen.com </a:t>
            </a:r>
            <a:endParaRPr lang="en-US" sz="2400" dirty="0"/>
          </a:p>
          <a:p>
            <a:pPr marL="0" indent="0">
              <a:buNone/>
            </a:pPr>
            <a:r>
              <a:rPr lang="en-US" sz="2400" dirty="0"/>
              <a:t>Download RGP from GitHub:</a:t>
            </a:r>
          </a:p>
          <a:p>
            <a:r>
              <a:rPr lang="en-US" sz="2400" dirty="0">
                <a:hlinkClick r:id="rId4"/>
              </a:rPr>
              <a:t>https://github.com/GPUOpen-Tools/radeon_gpu_profiler/releases</a:t>
            </a:r>
            <a:endParaRPr lang="en-US" sz="2400" dirty="0"/>
          </a:p>
          <a:p>
            <a:pPr lvl="1"/>
            <a:endParaRPr lang="en-US" sz="2200" dirty="0"/>
          </a:p>
          <a:p>
            <a:pPr lvl="1"/>
            <a:endParaRPr lang="en-US" sz="2200" dirty="0"/>
          </a:p>
        </p:txBody>
      </p:sp>
      <p:sp>
        <p:nvSpPr>
          <p:cNvPr id="3" name="Title 2">
            <a:extLst>
              <a:ext uri="{FF2B5EF4-FFF2-40B4-BE49-F238E27FC236}">
                <a16:creationId xmlns:a16="http://schemas.microsoft.com/office/drawing/2014/main" id="{55E01160-AFC7-4271-9BA2-E680B05E7076}"/>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10596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9F1D13-37FD-4C9F-8B5E-3DB75BCDA917}"/>
              </a:ext>
            </a:extLst>
          </p:cNvPr>
          <p:cNvSpPr>
            <a:spLocks noGrp="1"/>
          </p:cNvSpPr>
          <p:nvPr>
            <p:ph type="body" sz="quarter" idx="10"/>
          </p:nvPr>
        </p:nvSpPr>
        <p:spPr>
          <a:xfrm>
            <a:off x="391237" y="1414021"/>
            <a:ext cx="11409528" cy="4344049"/>
          </a:xfrm>
        </p:spPr>
        <p:txBody>
          <a:bodyPr>
            <a:noAutofit/>
          </a:bodyPr>
          <a:lstStyle/>
          <a:p>
            <a:pPr marL="0" indent="0">
              <a:buNone/>
            </a:pPr>
            <a:r>
              <a:rPr lang="en-US" sz="1050" dirty="0"/>
              <a:t>© </a:t>
            </a:r>
            <a:r>
              <a:rPr lang="en-US" sz="1050" b="1" i="1" dirty="0"/>
              <a:t>2020</a:t>
            </a:r>
            <a:r>
              <a:rPr lang="en-US" sz="1050" dirty="0"/>
              <a:t> Advanced Micro Devices, Inc.  All rights reserved.</a:t>
            </a:r>
          </a:p>
          <a:p>
            <a:pPr marL="0" indent="0">
              <a:buNone/>
            </a:pPr>
            <a:r>
              <a:rPr lang="en-US" sz="1050" dirty="0"/>
              <a:t>AMD, the AMD Arrow logo, Radeon and combinations thereof are trademarks of Advanced Micro Devices, Inc.  Other product names used in this publication are for identification purposes only and may be trademarks of their respective companies.</a:t>
            </a:r>
          </a:p>
          <a:p>
            <a:pPr marL="0" indent="0">
              <a:buNone/>
            </a:pPr>
            <a:endParaRPr lang="en-US" sz="1050" dirty="0"/>
          </a:p>
          <a:p>
            <a:pPr marL="0" indent="0">
              <a:lnSpc>
                <a:spcPct val="120000"/>
              </a:lnSpc>
              <a:spcBef>
                <a:spcPts val="0"/>
              </a:spcBef>
              <a:buNone/>
            </a:pPr>
            <a:r>
              <a:rPr lang="en-US" sz="1050" dirty="0"/>
              <a:t>DirectX® is a registered trademark of Microsoft Corporation in the US and other jurisdictions. </a:t>
            </a:r>
          </a:p>
          <a:p>
            <a:pPr marL="0" indent="0">
              <a:lnSpc>
                <a:spcPct val="120000"/>
              </a:lnSpc>
              <a:spcBef>
                <a:spcPts val="0"/>
              </a:spcBef>
              <a:buNone/>
            </a:pPr>
            <a:r>
              <a:rPr lang="en-US" sz="1050" dirty="0"/>
              <a:t>Linux® is the registered trademark of Linus Torvalds in the U.S. and other countries.</a:t>
            </a:r>
          </a:p>
          <a:p>
            <a:pPr marL="0" indent="0">
              <a:lnSpc>
                <a:spcPct val="120000"/>
              </a:lnSpc>
              <a:spcBef>
                <a:spcPts val="0"/>
              </a:spcBef>
              <a:buNone/>
            </a:pPr>
            <a:r>
              <a:rPr lang="en-US" sz="1050" dirty="0"/>
              <a:t>OpenCL™ is a trademark of Apple Inc. used by permission by Khronos Group, Inc. </a:t>
            </a:r>
          </a:p>
          <a:p>
            <a:pPr marL="0" indent="0">
              <a:lnSpc>
                <a:spcPct val="120000"/>
              </a:lnSpc>
              <a:spcBef>
                <a:spcPts val="0"/>
              </a:spcBef>
              <a:buNone/>
            </a:pPr>
            <a:r>
              <a:rPr lang="en-US" sz="1050" dirty="0"/>
              <a:t>OpenGL® and the oval logo are trademarks or registered trademarks of Hewlett Packard Enterprise in the United States and/or other countries worldwide. </a:t>
            </a:r>
          </a:p>
          <a:p>
            <a:pPr marL="0" indent="0">
              <a:lnSpc>
                <a:spcPct val="120000"/>
              </a:lnSpc>
              <a:spcBef>
                <a:spcPts val="0"/>
              </a:spcBef>
              <a:buNone/>
            </a:pPr>
            <a:r>
              <a:rPr lang="en-US" sz="1050" dirty="0"/>
              <a:t>Vulkan® and the Vulkan logo are registered trademarks of the Khronos Group Inc.</a:t>
            </a:r>
          </a:p>
          <a:p>
            <a:pPr marL="0" indent="0">
              <a:lnSpc>
                <a:spcPct val="120000"/>
              </a:lnSpc>
              <a:spcBef>
                <a:spcPts val="0"/>
              </a:spcBef>
              <a:buNone/>
            </a:pPr>
            <a:r>
              <a:rPr lang="en-US" sz="1050" dirty="0"/>
              <a:t>Windows® is a registered trademark of Microsoft Corporation in the US and other jurisdictions. </a:t>
            </a:r>
          </a:p>
          <a:p>
            <a:pPr marL="0" indent="0">
              <a:buNone/>
            </a:pPr>
            <a:r>
              <a:rPr lang="en-US" sz="1050" b="1" dirty="0"/>
              <a:t>Disclaimer</a:t>
            </a:r>
            <a:endParaRPr lang="en-US" sz="1050" dirty="0"/>
          </a:p>
          <a:p>
            <a:pPr marL="0" indent="0">
              <a:lnSpc>
                <a:spcPct val="120000"/>
              </a:lnSpc>
              <a:buNone/>
            </a:pPr>
            <a:r>
              <a:rPr lang="en-US" sz="1050" dirty="0"/>
              <a:t>The information presented in this document is for informational purposes only and may contain technical inaccuracies, omissions, and typographical errors. 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Any computer system has risks of security vulnerabilities that cannot be completely prevented or mitigated.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p>
          <a:p>
            <a:pPr marL="0" indent="0">
              <a:lnSpc>
                <a:spcPct val="120000"/>
              </a:lnSpc>
              <a:buNone/>
            </a:pPr>
            <a:r>
              <a:rPr lang="en-US" sz="1050" dirty="0"/>
              <a:t>THIS INFORMATION IS PROVIDED ‘AS IS.” AMD MAKES NO REPRESENTATIONS OR WARRANTIES WITH RESPECT TO THE CONTENTS HEREOF AND ASSUMES NO RESPONSIBILITY FOR ANY INACCURACIES, ERRORS, OR OMISSIONS THAT MAY APPEAR IN THIS INFORMATION. AMD SPECIFICALLY DISCLAIMS ANY IMPLIED WARRANTIES OF NON-INFRINGEMENT, MERCHANTABILITY, OR FITNESS FOR ANY PARTICULAR PURPOSE. IN NO EVENT WILL AMD BE LIABLE TO ANY PERSON FOR ANY RELIANCE, DIRECT, INDIRECT, SPECIAL, OR OTHER CONSEQUENTIAL DAMAGES ARISING FROM THE USE OF ANY INFORMATION CONTAINED HEREIN, EVEN IF AMD IS EXPRESSLY ADVISED OF THE POSSIBILITY OF SUCH DAMAGES.</a:t>
            </a:r>
          </a:p>
        </p:txBody>
      </p:sp>
      <p:sp>
        <p:nvSpPr>
          <p:cNvPr id="3" name="Title 2">
            <a:extLst>
              <a:ext uri="{FF2B5EF4-FFF2-40B4-BE49-F238E27FC236}">
                <a16:creationId xmlns:a16="http://schemas.microsoft.com/office/drawing/2014/main" id="{6AA45712-1D46-4491-BCFC-4DC6ADD42D23}"/>
              </a:ext>
            </a:extLst>
          </p:cNvPr>
          <p:cNvSpPr>
            <a:spLocks noGrp="1"/>
          </p:cNvSpPr>
          <p:nvPr>
            <p:ph type="title"/>
          </p:nvPr>
        </p:nvSpPr>
        <p:spPr/>
        <p:txBody>
          <a:bodyPr/>
          <a:lstStyle/>
          <a:p>
            <a:r>
              <a:rPr lang="en-US" dirty="0"/>
              <a:t>Copyright &amp; Disclaimer</a:t>
            </a:r>
          </a:p>
        </p:txBody>
      </p:sp>
    </p:spTree>
    <p:extLst>
      <p:ext uri="{BB962C8B-B14F-4D97-AF65-F5344CB8AC3E}">
        <p14:creationId xmlns:p14="http://schemas.microsoft.com/office/powerpoint/2010/main" val="2386130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70E67E-C301-4C18-BE8C-30A5DA12D05D}"/>
              </a:ext>
            </a:extLst>
          </p:cNvPr>
          <p:cNvSpPr>
            <a:spLocks noGrp="1"/>
          </p:cNvSpPr>
          <p:nvPr>
            <p:ph type="body" sz="quarter" idx="11"/>
          </p:nvPr>
        </p:nvSpPr>
        <p:spPr/>
        <p:txBody>
          <a:bodyPr/>
          <a:lstStyle/>
          <a:p>
            <a:r>
              <a:rPr lang="en-US" dirty="0"/>
              <a:t>Amit Ben-Moshe, Chris Hesik, Gordon Selley </a:t>
            </a:r>
          </a:p>
        </p:txBody>
      </p:sp>
      <p:sp>
        <p:nvSpPr>
          <p:cNvPr id="3" name="Title 2">
            <a:extLst>
              <a:ext uri="{FF2B5EF4-FFF2-40B4-BE49-F238E27FC236}">
                <a16:creationId xmlns:a16="http://schemas.microsoft.com/office/drawing/2014/main" id="{8BD5DFA7-BF8D-4C2D-905F-62DBACEB2C6F}"/>
              </a:ext>
            </a:extLst>
          </p:cNvPr>
          <p:cNvSpPr>
            <a:spLocks noGrp="1"/>
          </p:cNvSpPr>
          <p:nvPr>
            <p:ph type="title"/>
          </p:nvPr>
        </p:nvSpPr>
        <p:spPr/>
        <p:txBody>
          <a:bodyPr>
            <a:noAutofit/>
          </a:bodyPr>
          <a:lstStyle/>
          <a:p>
            <a:r>
              <a:rPr lang="en-US" sz="2800" dirty="0"/>
              <a:t>Curing Amnesia and other GPU maladies with AMD developer tools</a:t>
            </a:r>
          </a:p>
        </p:txBody>
      </p:sp>
    </p:spTree>
    <p:extLst>
      <p:ext uri="{BB962C8B-B14F-4D97-AF65-F5344CB8AC3E}">
        <p14:creationId xmlns:p14="http://schemas.microsoft.com/office/powerpoint/2010/main" val="333650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1811F-1896-4167-8527-BC2C557AD2B0}"/>
              </a:ext>
            </a:extLst>
          </p:cNvPr>
          <p:cNvSpPr>
            <a:spLocks noGrp="1"/>
          </p:cNvSpPr>
          <p:nvPr>
            <p:ph type="body" sz="quarter" idx="10"/>
          </p:nvPr>
        </p:nvSpPr>
        <p:spPr/>
        <p:txBody>
          <a:bodyPr>
            <a:normAutofit/>
          </a:bodyPr>
          <a:lstStyle/>
          <a:p>
            <a:pPr>
              <a:buFont typeface="+mj-lt"/>
              <a:buAutoNum type="arabicPeriod"/>
            </a:pPr>
            <a:r>
              <a:rPr lang="en-US" sz="2800" dirty="0">
                <a:solidFill>
                  <a:schemeClr val="tx1">
                    <a:lumMod val="75000"/>
                  </a:schemeClr>
                </a:solidFill>
              </a:rPr>
              <a:t>Update on the Radeon</a:t>
            </a:r>
            <a:r>
              <a:rPr lang="en-US" sz="2800" baseline="30000" dirty="0">
                <a:solidFill>
                  <a:schemeClr val="tx1">
                    <a:lumMod val="75000"/>
                  </a:schemeClr>
                </a:solidFill>
                <a:highlight>
                  <a:srgbClr val="FFFFFF"/>
                </a:highlight>
              </a:rPr>
              <a:t>TM</a:t>
            </a:r>
            <a:r>
              <a:rPr lang="en-US" sz="2800" dirty="0">
                <a:solidFill>
                  <a:schemeClr val="tx1">
                    <a:lumMod val="75000"/>
                  </a:schemeClr>
                </a:solidFill>
              </a:rPr>
              <a:t> GPU Analyzer</a:t>
            </a:r>
          </a:p>
          <a:p>
            <a:pPr>
              <a:buFont typeface="+mj-lt"/>
              <a:buAutoNum type="arabicPeriod"/>
            </a:pPr>
            <a:r>
              <a:rPr lang="en-US" sz="2800" dirty="0">
                <a:solidFill>
                  <a:schemeClr val="tx1">
                    <a:lumMod val="75000"/>
                  </a:schemeClr>
                </a:solidFill>
              </a:rPr>
              <a:t>What’s new with the Radeon</a:t>
            </a:r>
            <a:r>
              <a:rPr lang="en-US" sz="2800" baseline="30000" dirty="0">
                <a:solidFill>
                  <a:schemeClr val="tx1">
                    <a:lumMod val="75000"/>
                  </a:schemeClr>
                </a:solidFill>
                <a:highlight>
                  <a:srgbClr val="FFFFFF"/>
                </a:highlight>
              </a:rPr>
              <a:t>TM</a:t>
            </a:r>
            <a:r>
              <a:rPr lang="en-US" sz="2800" dirty="0">
                <a:solidFill>
                  <a:schemeClr val="tx1">
                    <a:lumMod val="75000"/>
                  </a:schemeClr>
                </a:solidFill>
              </a:rPr>
              <a:t> GPU Profiler</a:t>
            </a:r>
          </a:p>
          <a:p>
            <a:pPr>
              <a:buFont typeface="+mj-lt"/>
              <a:buAutoNum type="arabicPeriod"/>
            </a:pPr>
            <a:r>
              <a:rPr lang="en-US" sz="2800" dirty="0">
                <a:solidFill>
                  <a:schemeClr val="bg1"/>
                </a:solidFill>
              </a:rPr>
              <a:t>The new AMD Radeon</a:t>
            </a:r>
            <a:r>
              <a:rPr lang="en-US" sz="2800" baseline="30000" dirty="0">
                <a:solidFill>
                  <a:schemeClr val="bg1"/>
                </a:solidFill>
                <a:highlight>
                  <a:srgbClr val="FFFFFF"/>
                </a:highlight>
              </a:rPr>
              <a:t>TM</a:t>
            </a:r>
            <a:r>
              <a:rPr lang="en-US" sz="2800" dirty="0">
                <a:solidFill>
                  <a:schemeClr val="bg1"/>
                </a:solidFill>
              </a:rPr>
              <a:t> Memory Visualizer</a:t>
            </a:r>
          </a:p>
        </p:txBody>
      </p:sp>
      <p:sp>
        <p:nvSpPr>
          <p:cNvPr id="3" name="Title 2">
            <a:extLst>
              <a:ext uri="{FF2B5EF4-FFF2-40B4-BE49-F238E27FC236}">
                <a16:creationId xmlns:a16="http://schemas.microsoft.com/office/drawing/2014/main" id="{8282F3C5-B021-419C-BB40-45E6F5E526D4}"/>
              </a:ext>
            </a:extLst>
          </p:cNvPr>
          <p:cNvSpPr>
            <a:spLocks noGrp="1"/>
          </p:cNvSpPr>
          <p:nvPr>
            <p:ph type="title"/>
          </p:nvPr>
        </p:nvSpPr>
        <p:spPr/>
        <p:txBody>
          <a:bodyPr/>
          <a:lstStyle/>
          <a:p>
            <a:r>
              <a:rPr lang="en-US" dirty="0"/>
              <a:t>ABOUT THIS Presentation</a:t>
            </a:r>
          </a:p>
        </p:txBody>
      </p:sp>
    </p:spTree>
    <p:extLst>
      <p:ext uri="{BB962C8B-B14F-4D97-AF65-F5344CB8AC3E}">
        <p14:creationId xmlns:p14="http://schemas.microsoft.com/office/powerpoint/2010/main" val="282083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7D1FE6-DE88-4B02-94EF-B3CC4A3FA057}"/>
              </a:ext>
            </a:extLst>
          </p:cNvPr>
          <p:cNvSpPr>
            <a:spLocks noGrp="1"/>
          </p:cNvSpPr>
          <p:nvPr>
            <p:ph type="body" sz="quarter" idx="10"/>
          </p:nvPr>
        </p:nvSpPr>
        <p:spPr/>
        <p:txBody>
          <a:bodyPr/>
          <a:lstStyle/>
          <a:p>
            <a:pPr marL="0" indent="0">
              <a:buNone/>
            </a:pPr>
            <a:r>
              <a:rPr lang="en-US" dirty="0"/>
              <a:t>RGA is used in </a:t>
            </a:r>
            <a:r>
              <a:rPr lang="en-US" dirty="0" err="1"/>
              <a:t>RenderDoc</a:t>
            </a:r>
            <a:r>
              <a:rPr lang="en-US" dirty="0"/>
              <a:t>, Shader Playground, and CodeXL</a:t>
            </a:r>
          </a:p>
        </p:txBody>
      </p:sp>
      <p:sp>
        <p:nvSpPr>
          <p:cNvPr id="3" name="Title 2">
            <a:extLst>
              <a:ext uri="{FF2B5EF4-FFF2-40B4-BE49-F238E27FC236}">
                <a16:creationId xmlns:a16="http://schemas.microsoft.com/office/drawing/2014/main" id="{C96FFD6E-5FA0-4615-9997-724B4359A6EC}"/>
              </a:ext>
            </a:extLst>
          </p:cNvPr>
          <p:cNvSpPr>
            <a:spLocks noGrp="1"/>
          </p:cNvSpPr>
          <p:nvPr>
            <p:ph type="title"/>
          </p:nvPr>
        </p:nvSpPr>
        <p:spPr/>
        <p:txBody>
          <a:bodyPr/>
          <a:lstStyle/>
          <a:p>
            <a:r>
              <a:rPr lang="en-US" dirty="0"/>
              <a:t>RGA Integration with other tools</a:t>
            </a:r>
          </a:p>
        </p:txBody>
      </p:sp>
      <p:pic>
        <p:nvPicPr>
          <p:cNvPr id="4" name="Picture 3">
            <a:extLst>
              <a:ext uri="{FF2B5EF4-FFF2-40B4-BE49-F238E27FC236}">
                <a16:creationId xmlns:a16="http://schemas.microsoft.com/office/drawing/2014/main" id="{B6C2424A-7864-40CA-A238-0D53E28E4FA1}"/>
              </a:ext>
            </a:extLst>
          </p:cNvPr>
          <p:cNvPicPr>
            <a:picLocks noChangeAspect="1"/>
          </p:cNvPicPr>
          <p:nvPr/>
        </p:nvPicPr>
        <p:blipFill>
          <a:blip r:embed="rId3"/>
          <a:stretch>
            <a:fillRect/>
          </a:stretch>
        </p:blipFill>
        <p:spPr>
          <a:xfrm>
            <a:off x="432163" y="2067438"/>
            <a:ext cx="10679185" cy="2904189"/>
          </a:xfrm>
          <a:prstGeom prst="rect">
            <a:avLst/>
          </a:prstGeom>
          <a:effectLst>
            <a:outerShdw blurRad="254000" dist="165100" dir="2700000" algn="tl" rotWithShape="0">
              <a:prstClr val="black">
                <a:alpha val="40000"/>
              </a:prstClr>
            </a:outerShdw>
          </a:effectLst>
        </p:spPr>
      </p:pic>
      <p:sp>
        <p:nvSpPr>
          <p:cNvPr id="5" name="Rectangle: Rounded Corners 4">
            <a:extLst>
              <a:ext uri="{FF2B5EF4-FFF2-40B4-BE49-F238E27FC236}">
                <a16:creationId xmlns:a16="http://schemas.microsoft.com/office/drawing/2014/main" id="{8F545CCD-B58B-45B2-89D4-4D71F34F06A8}"/>
              </a:ext>
            </a:extLst>
          </p:cNvPr>
          <p:cNvSpPr/>
          <p:nvPr/>
        </p:nvSpPr>
        <p:spPr>
          <a:xfrm>
            <a:off x="6007839" y="2599242"/>
            <a:ext cx="1273494" cy="829758"/>
          </a:xfrm>
          <a:prstGeom prst="round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03637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F170-6461-4C41-B438-D8DDF1555F85}"/>
              </a:ext>
            </a:extLst>
          </p:cNvPr>
          <p:cNvSpPr>
            <a:spLocks noGrp="1"/>
          </p:cNvSpPr>
          <p:nvPr>
            <p:ph type="title"/>
          </p:nvPr>
        </p:nvSpPr>
        <p:spPr>
          <a:xfrm>
            <a:off x="367175" y="365125"/>
            <a:ext cx="11460390" cy="2208393"/>
          </a:xfrm>
        </p:spPr>
        <p:txBody>
          <a:bodyPr anchor="b" anchorCtr="0">
            <a:normAutofit/>
          </a:bodyPr>
          <a:lstStyle/>
          <a:p>
            <a:r>
              <a:rPr lang="en-US" sz="3600" dirty="0"/>
              <a:t>The new AMD Radeon™ Memory visualizer</a:t>
            </a:r>
            <a:endParaRPr lang="en-US" sz="3400" dirty="0"/>
          </a:p>
        </p:txBody>
      </p:sp>
      <p:sp>
        <p:nvSpPr>
          <p:cNvPr id="3" name="Text Placeholder 2">
            <a:extLst>
              <a:ext uri="{FF2B5EF4-FFF2-40B4-BE49-F238E27FC236}">
                <a16:creationId xmlns:a16="http://schemas.microsoft.com/office/drawing/2014/main" id="{084782CE-9DB4-4173-8AD5-4791CA93200D}"/>
              </a:ext>
            </a:extLst>
          </p:cNvPr>
          <p:cNvSpPr>
            <a:spLocks noGrp="1"/>
          </p:cNvSpPr>
          <p:nvPr>
            <p:ph type="body" sz="quarter" idx="14"/>
          </p:nvPr>
        </p:nvSpPr>
        <p:spPr>
          <a:xfrm>
            <a:off x="341487" y="3007151"/>
            <a:ext cx="11552032" cy="2803928"/>
          </a:xfrm>
        </p:spPr>
        <p:txBody>
          <a:bodyPr/>
          <a:lstStyle/>
          <a:p>
            <a:r>
              <a:rPr lang="en-US" dirty="0"/>
              <a:t>Authored and presented by </a:t>
            </a:r>
            <a:r>
              <a:rPr lang="en-US" b="1" dirty="0"/>
              <a:t>Gordon Selley</a:t>
            </a:r>
          </a:p>
        </p:txBody>
      </p:sp>
    </p:spTree>
    <p:custDataLst>
      <p:tags r:id="rId1"/>
    </p:custDataLst>
    <p:extLst>
      <p:ext uri="{BB962C8B-B14F-4D97-AF65-F5344CB8AC3E}">
        <p14:creationId xmlns:p14="http://schemas.microsoft.com/office/powerpoint/2010/main" val="3562490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5E508CCA-4305-4473-8D21-673BCE0DFF70}"/>
              </a:ext>
            </a:extLst>
          </p:cNvPr>
          <p:cNvPicPr>
            <a:picLocks noChangeAspect="1"/>
          </p:cNvPicPr>
          <p:nvPr/>
        </p:nvPicPr>
        <p:blipFill rotWithShape="1">
          <a:blip r:embed="rId3"/>
          <a:srcRect t="9581" b="49060"/>
          <a:stretch/>
        </p:blipFill>
        <p:spPr>
          <a:xfrm>
            <a:off x="1141144" y="3429000"/>
            <a:ext cx="8253997" cy="1920241"/>
          </a:xfrm>
          <a:prstGeom prst="rect">
            <a:avLst/>
          </a:prstGeom>
          <a:effectLst>
            <a:outerShdw blurRad="254000" dist="165100" dir="2700000" algn="tl" rotWithShape="0">
              <a:prstClr val="black">
                <a:alpha val="40000"/>
              </a:prstClr>
            </a:outerShdw>
          </a:effectLst>
        </p:spPr>
      </p:pic>
      <p:sp>
        <p:nvSpPr>
          <p:cNvPr id="2" name="Title 1">
            <a:extLst>
              <a:ext uri="{FF2B5EF4-FFF2-40B4-BE49-F238E27FC236}">
                <a16:creationId xmlns:a16="http://schemas.microsoft.com/office/drawing/2014/main" id="{0CE45928-A208-4378-BBF7-811F59B92E0C}"/>
              </a:ext>
            </a:extLst>
          </p:cNvPr>
          <p:cNvSpPr>
            <a:spLocks noGrp="1"/>
          </p:cNvSpPr>
          <p:nvPr>
            <p:ph type="title"/>
          </p:nvPr>
        </p:nvSpPr>
        <p:spPr/>
        <p:txBody>
          <a:bodyPr>
            <a:normAutofit/>
          </a:bodyPr>
          <a:lstStyle/>
          <a:p>
            <a:r>
              <a:rPr lang="en-US" sz="4400" dirty="0"/>
              <a:t>Radeon™ Memory visualizer (RMV)</a:t>
            </a:r>
          </a:p>
        </p:txBody>
      </p:sp>
      <p:sp>
        <p:nvSpPr>
          <p:cNvPr id="3" name="Text Placeholder 2">
            <a:extLst>
              <a:ext uri="{FF2B5EF4-FFF2-40B4-BE49-F238E27FC236}">
                <a16:creationId xmlns:a16="http://schemas.microsoft.com/office/drawing/2014/main" id="{9FC04A71-2FAC-4237-8684-D1A85289CCD4}"/>
              </a:ext>
            </a:extLst>
          </p:cNvPr>
          <p:cNvSpPr>
            <a:spLocks noGrp="1"/>
          </p:cNvSpPr>
          <p:nvPr>
            <p:ph type="body" sz="quarter" idx="14"/>
          </p:nvPr>
        </p:nvSpPr>
        <p:spPr>
          <a:xfrm>
            <a:off x="341487" y="2800631"/>
            <a:ext cx="11552032" cy="2974888"/>
          </a:xfrm>
        </p:spPr>
        <p:txBody>
          <a:bodyPr>
            <a:normAutofit/>
          </a:bodyPr>
          <a:lstStyle/>
          <a:p>
            <a:pPr marL="800100" lvl="1" indent="-342900">
              <a:buFont typeface="Arial" panose="020B0604020202020204" pitchFamily="34" charset="0"/>
              <a:buChar char="•"/>
            </a:pPr>
            <a:r>
              <a:rPr lang="en-US" sz="2400" dirty="0"/>
              <a:t>The origins of RMV</a:t>
            </a:r>
          </a:p>
          <a:p>
            <a:pPr lvl="1"/>
            <a:endParaRPr lang="en-US" dirty="0"/>
          </a:p>
        </p:txBody>
      </p:sp>
    </p:spTree>
    <p:extLst>
      <p:ext uri="{BB962C8B-B14F-4D97-AF65-F5344CB8AC3E}">
        <p14:creationId xmlns:p14="http://schemas.microsoft.com/office/powerpoint/2010/main" val="263513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45928-A208-4378-BBF7-811F59B92E0C}"/>
              </a:ext>
            </a:extLst>
          </p:cNvPr>
          <p:cNvSpPr>
            <a:spLocks noGrp="1"/>
          </p:cNvSpPr>
          <p:nvPr>
            <p:ph type="title"/>
          </p:nvPr>
        </p:nvSpPr>
        <p:spPr/>
        <p:txBody>
          <a:bodyPr>
            <a:normAutofit/>
          </a:bodyPr>
          <a:lstStyle/>
          <a:p>
            <a:r>
              <a:rPr lang="en-US" sz="4400" dirty="0"/>
              <a:t>Radeon™ Memory visualizer (RMV)</a:t>
            </a:r>
          </a:p>
        </p:txBody>
      </p:sp>
      <p:sp>
        <p:nvSpPr>
          <p:cNvPr id="3" name="Text Placeholder 2">
            <a:extLst>
              <a:ext uri="{FF2B5EF4-FFF2-40B4-BE49-F238E27FC236}">
                <a16:creationId xmlns:a16="http://schemas.microsoft.com/office/drawing/2014/main" id="{9FC04A71-2FAC-4237-8684-D1A85289CCD4}"/>
              </a:ext>
            </a:extLst>
          </p:cNvPr>
          <p:cNvSpPr>
            <a:spLocks noGrp="1"/>
          </p:cNvSpPr>
          <p:nvPr>
            <p:ph type="body" sz="quarter" idx="14"/>
          </p:nvPr>
        </p:nvSpPr>
        <p:spPr/>
        <p:txBody>
          <a:bodyPr>
            <a:normAutofit lnSpcReduction="10000"/>
          </a:bodyPr>
          <a:lstStyle/>
          <a:p>
            <a:pPr marL="800100" lvl="1" indent="-342900">
              <a:buFont typeface="Arial" panose="020B0604020202020204" pitchFamily="34" charset="0"/>
              <a:buChar char="•"/>
            </a:pPr>
            <a:r>
              <a:rPr lang="en-US" sz="2400" dirty="0"/>
              <a:t>The origins of RMV</a:t>
            </a:r>
          </a:p>
          <a:p>
            <a:pPr marL="800100" lvl="1" indent="-342900">
              <a:buFont typeface="Arial" panose="020B0604020202020204" pitchFamily="34" charset="0"/>
              <a:buChar char="•"/>
            </a:pPr>
            <a:r>
              <a:rPr lang="en-US" sz="2400" dirty="0"/>
              <a:t>A new GPU memory analysis tool from AMD </a:t>
            </a:r>
          </a:p>
          <a:p>
            <a:pPr marL="800100" lvl="1" indent="-342900">
              <a:buFont typeface="Arial" panose="020B0604020202020204" pitchFamily="34" charset="0"/>
              <a:buChar char="•"/>
            </a:pPr>
            <a:r>
              <a:rPr lang="en-US" sz="2400" dirty="0"/>
              <a:t>Reveals how graphics applications use GPU memory over time</a:t>
            </a:r>
          </a:p>
          <a:p>
            <a:pPr marL="800100" lvl="1" indent="-342900">
              <a:buFont typeface="Arial" panose="020B0604020202020204" pitchFamily="34" charset="0"/>
              <a:buChar char="•"/>
            </a:pPr>
            <a:r>
              <a:rPr lang="en-US" sz="2400" dirty="0"/>
              <a:t>Works in a similar way to RGP</a:t>
            </a:r>
          </a:p>
          <a:p>
            <a:pPr marL="800100" lvl="1" indent="-342900">
              <a:buFont typeface="Arial" panose="020B0604020202020204" pitchFamily="34" charset="0"/>
              <a:buChar char="•"/>
            </a:pPr>
            <a:r>
              <a:rPr lang="en-US" sz="2400" dirty="0"/>
              <a:t>Controlled by the Radeon™ Developer Panel</a:t>
            </a:r>
          </a:p>
          <a:p>
            <a:pPr marL="800100" lvl="1" indent="-342900">
              <a:buFont typeface="Arial" panose="020B0604020202020204" pitchFamily="34" charset="0"/>
              <a:buChar char="•"/>
            </a:pPr>
            <a:r>
              <a:rPr lang="en-US" sz="2400" dirty="0"/>
              <a:t>Support built into the Radeon™ public driver</a:t>
            </a:r>
          </a:p>
          <a:p>
            <a:pPr marL="800100" lvl="1" indent="-342900">
              <a:buFont typeface="Arial" panose="020B0604020202020204" pitchFamily="34" charset="0"/>
              <a:buChar char="•"/>
            </a:pPr>
            <a:r>
              <a:rPr lang="en-US" sz="2400" dirty="0"/>
              <a:t>Supports DirectX® 12 and Vulkan® on Windows® </a:t>
            </a:r>
          </a:p>
          <a:p>
            <a:pPr marL="800100" lvl="1" indent="-342900">
              <a:buFont typeface="Arial" panose="020B0604020202020204" pitchFamily="34" charset="0"/>
              <a:buChar char="•"/>
            </a:pPr>
            <a:r>
              <a:rPr lang="en-US" sz="2400" dirty="0"/>
              <a:t>Memory trace files are small (2-200MB)	 </a:t>
            </a:r>
          </a:p>
          <a:p>
            <a:pPr lvl="1"/>
            <a:endParaRPr lang="en-US" dirty="0"/>
          </a:p>
        </p:txBody>
      </p:sp>
    </p:spTree>
    <p:extLst>
      <p:ext uri="{BB962C8B-B14F-4D97-AF65-F5344CB8AC3E}">
        <p14:creationId xmlns:p14="http://schemas.microsoft.com/office/powerpoint/2010/main" val="270926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F979E9-52A9-42A1-A39C-83F65568184F}"/>
              </a:ext>
            </a:extLst>
          </p:cNvPr>
          <p:cNvSpPr>
            <a:spLocks noGrp="1"/>
          </p:cNvSpPr>
          <p:nvPr>
            <p:ph type="body" sz="quarter" idx="10"/>
          </p:nvPr>
        </p:nvSpPr>
        <p:spPr/>
        <p:txBody>
          <a:bodyPr>
            <a:normAutofit/>
          </a:bodyPr>
          <a:lstStyle/>
          <a:p>
            <a:pPr lvl="0" fontAlgn="ctr">
              <a:buFont typeface="+mj-lt"/>
              <a:buAutoNum type="arabicPeriod"/>
            </a:pPr>
            <a:r>
              <a:rPr lang="en-US" sz="2000" dirty="0"/>
              <a:t>How much VRAM am I using?  </a:t>
            </a:r>
          </a:p>
          <a:p>
            <a:pPr lvl="0" fontAlgn="ctr">
              <a:buFont typeface="+mj-lt"/>
              <a:buAutoNum type="arabicPeriod"/>
            </a:pPr>
            <a:r>
              <a:rPr lang="en-US" sz="2000" dirty="0"/>
              <a:t>Am I close to oversubscribing? </a:t>
            </a:r>
          </a:p>
          <a:p>
            <a:pPr lvl="0" fontAlgn="ctr">
              <a:buFont typeface="+mj-lt"/>
              <a:buAutoNum type="arabicPeriod"/>
            </a:pPr>
            <a:r>
              <a:rPr lang="en-US" sz="2000" dirty="0"/>
              <a:t>Which are my biggest resources? </a:t>
            </a:r>
          </a:p>
          <a:p>
            <a:pPr fontAlgn="ctr">
              <a:buFont typeface="+mj-lt"/>
              <a:buAutoNum type="arabicPeriod"/>
            </a:pPr>
            <a:r>
              <a:rPr lang="en-US" sz="2000" dirty="0"/>
              <a:t>Which are my biggest allocations? </a:t>
            </a:r>
          </a:p>
          <a:p>
            <a:pPr fontAlgn="ctr">
              <a:buFont typeface="+mj-lt"/>
              <a:buAutoNum type="arabicPeriod"/>
            </a:pPr>
            <a:r>
              <a:rPr lang="en-US" sz="2000" dirty="0"/>
              <a:t>How efficiently am I sub-allocating? </a:t>
            </a:r>
          </a:p>
          <a:p>
            <a:pPr fontAlgn="ctr">
              <a:buFont typeface="+mj-lt"/>
              <a:buAutoNum type="arabicPeriod"/>
            </a:pPr>
            <a:r>
              <a:rPr lang="en-US" sz="2000" dirty="0"/>
              <a:t>When did my resource get uploaded?</a:t>
            </a:r>
          </a:p>
          <a:p>
            <a:pPr fontAlgn="ctr">
              <a:buFont typeface="+mj-lt"/>
              <a:buAutoNum type="arabicPeriod"/>
            </a:pPr>
            <a:r>
              <a:rPr lang="en-US" sz="2000" dirty="0"/>
              <a:t>Did I leak or orphan any allocations or resources (i.e., page fault bait)? </a:t>
            </a:r>
          </a:p>
          <a:p>
            <a:pPr fontAlgn="ctr">
              <a:buFont typeface="+mj-lt"/>
              <a:buAutoNum type="arabicPeriod"/>
            </a:pPr>
            <a:r>
              <a:rPr lang="en-US" sz="2000" dirty="0"/>
              <a:t>Are there unbound or unused resources?</a:t>
            </a:r>
          </a:p>
          <a:p>
            <a:pPr lvl="0" fontAlgn="ctr">
              <a:buFont typeface="+mj-lt"/>
              <a:buAutoNum type="arabicPeriod"/>
            </a:pPr>
            <a:r>
              <a:rPr lang="en-US" sz="2000" dirty="0"/>
              <a:t>In which heap did my allocation end up? </a:t>
            </a:r>
          </a:p>
          <a:p>
            <a:pPr lvl="0" fontAlgn="ctr">
              <a:buFont typeface="+mj-lt"/>
              <a:buAutoNum type="arabicPeriod"/>
            </a:pPr>
            <a:r>
              <a:rPr lang="en-US" sz="2000" dirty="0"/>
              <a:t>Did I forget to remove resources when no longer needed?</a:t>
            </a:r>
          </a:p>
          <a:p>
            <a:endParaRPr lang="en-US" dirty="0"/>
          </a:p>
        </p:txBody>
      </p:sp>
      <p:sp>
        <p:nvSpPr>
          <p:cNvPr id="3" name="Title 2">
            <a:extLst>
              <a:ext uri="{FF2B5EF4-FFF2-40B4-BE49-F238E27FC236}">
                <a16:creationId xmlns:a16="http://schemas.microsoft.com/office/drawing/2014/main" id="{C044C3C6-DD18-4FC1-9A06-87342C318C77}"/>
              </a:ext>
            </a:extLst>
          </p:cNvPr>
          <p:cNvSpPr>
            <a:spLocks noGrp="1"/>
          </p:cNvSpPr>
          <p:nvPr>
            <p:ph type="title"/>
          </p:nvPr>
        </p:nvSpPr>
        <p:spPr/>
        <p:txBody>
          <a:bodyPr/>
          <a:lstStyle/>
          <a:p>
            <a:r>
              <a:rPr lang="en-US" dirty="0"/>
              <a:t>RMV – Answers GPU memory questions </a:t>
            </a:r>
          </a:p>
        </p:txBody>
      </p:sp>
    </p:spTree>
    <p:extLst>
      <p:ext uri="{BB962C8B-B14F-4D97-AF65-F5344CB8AC3E}">
        <p14:creationId xmlns:p14="http://schemas.microsoft.com/office/powerpoint/2010/main" val="399321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Timeline 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rotWithShape="1">
          <a:blip r:embed="rId3"/>
          <a:srcRect b="23159"/>
          <a:stretch/>
        </p:blipFill>
        <p:spPr>
          <a:xfrm>
            <a:off x="326813" y="996315"/>
            <a:ext cx="11538373" cy="4987236"/>
          </a:xfrm>
          <a:effectLst>
            <a:outerShdw blurRad="127000" dist="25400" dir="7920000" sx="101000" sy="101000" algn="tl" rotWithShape="0">
              <a:prstClr val="black">
                <a:alpha val="30000"/>
              </a:prstClr>
            </a:outerShdw>
          </a:effectLst>
        </p:spPr>
      </p:pic>
      <p:sp>
        <p:nvSpPr>
          <p:cNvPr id="6" name="Rectangle 5">
            <a:extLst>
              <a:ext uri="{FF2B5EF4-FFF2-40B4-BE49-F238E27FC236}">
                <a16:creationId xmlns:a16="http://schemas.microsoft.com/office/drawing/2014/main" id="{AFAC3FAA-F621-4A33-8EC3-40B1DA349D5F}"/>
              </a:ext>
            </a:extLst>
          </p:cNvPr>
          <p:cNvSpPr/>
          <p:nvPr/>
        </p:nvSpPr>
        <p:spPr>
          <a:xfrm>
            <a:off x="1287272" y="2268818"/>
            <a:ext cx="10572834" cy="1791118"/>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5A8485B-FCB9-4940-9390-C6CFCBB39913}"/>
              </a:ext>
            </a:extLst>
          </p:cNvPr>
          <p:cNvSpPr/>
          <p:nvPr/>
        </p:nvSpPr>
        <p:spPr>
          <a:xfrm>
            <a:off x="1286256" y="4108704"/>
            <a:ext cx="10572834" cy="201168"/>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26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0">
            <a:extLst>
              <a:ext uri="{FF2B5EF4-FFF2-40B4-BE49-F238E27FC236}">
                <a16:creationId xmlns:a16="http://schemas.microsoft.com/office/drawing/2014/main" id="{4824E65E-9A90-44F0-AD30-4E44F1C788E7}"/>
              </a:ext>
            </a:extLst>
          </p:cNvPr>
          <p:cNvPicPr>
            <a:picLocks noChangeAspect="1"/>
          </p:cNvPicPr>
          <p:nvPr/>
        </p:nvPicPr>
        <p:blipFill rotWithShape="1">
          <a:blip r:embed="rId3"/>
          <a:srcRect l="8361" t="9700" r="120" b="31999"/>
          <a:stretch/>
        </p:blipFill>
        <p:spPr>
          <a:xfrm>
            <a:off x="248859" y="1267285"/>
            <a:ext cx="11698547" cy="4191953"/>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Timeline View</a:t>
            </a:r>
          </a:p>
        </p:txBody>
      </p:sp>
    </p:spTree>
    <p:extLst>
      <p:ext uri="{BB962C8B-B14F-4D97-AF65-F5344CB8AC3E}">
        <p14:creationId xmlns:p14="http://schemas.microsoft.com/office/powerpoint/2010/main" val="375052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a:extLst>
              <a:ext uri="{FF2B5EF4-FFF2-40B4-BE49-F238E27FC236}">
                <a16:creationId xmlns:a16="http://schemas.microsoft.com/office/drawing/2014/main" id="{3AE07BD8-DAD0-4F5B-8033-C2778F32095B}"/>
              </a:ext>
            </a:extLst>
          </p:cNvPr>
          <p:cNvPicPr>
            <a:picLocks noChangeAspect="1"/>
          </p:cNvPicPr>
          <p:nvPr/>
        </p:nvPicPr>
        <p:blipFill rotWithShape="1">
          <a:blip r:embed="rId3"/>
          <a:srcRect l="8320" t="9624" b="32028"/>
          <a:stretch/>
        </p:blipFill>
        <p:spPr>
          <a:xfrm>
            <a:off x="248859" y="1267286"/>
            <a:ext cx="11698547" cy="4191952"/>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Timeline View</a:t>
            </a:r>
          </a:p>
        </p:txBody>
      </p:sp>
    </p:spTree>
    <p:extLst>
      <p:ext uri="{BB962C8B-B14F-4D97-AF65-F5344CB8AC3E}">
        <p14:creationId xmlns:p14="http://schemas.microsoft.com/office/powerpoint/2010/main" val="165456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0">
            <a:extLst>
              <a:ext uri="{FF2B5EF4-FFF2-40B4-BE49-F238E27FC236}">
                <a16:creationId xmlns:a16="http://schemas.microsoft.com/office/drawing/2014/main" id="{36E15572-6C15-4CE7-9AD1-C430063E1B06}"/>
              </a:ext>
            </a:extLst>
          </p:cNvPr>
          <p:cNvPicPr>
            <a:picLocks noChangeAspect="1"/>
          </p:cNvPicPr>
          <p:nvPr/>
        </p:nvPicPr>
        <p:blipFill rotWithShape="1">
          <a:blip r:embed="rId3"/>
          <a:srcRect l="8285" t="9562" b="32066"/>
          <a:stretch/>
        </p:blipFill>
        <p:spPr>
          <a:xfrm>
            <a:off x="248860" y="1267286"/>
            <a:ext cx="11704621" cy="4191952"/>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Timeline View</a:t>
            </a:r>
          </a:p>
        </p:txBody>
      </p:sp>
    </p:spTree>
    <p:extLst>
      <p:ext uri="{BB962C8B-B14F-4D97-AF65-F5344CB8AC3E}">
        <p14:creationId xmlns:p14="http://schemas.microsoft.com/office/powerpoint/2010/main" val="219865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a:extLst>
              <a:ext uri="{FF2B5EF4-FFF2-40B4-BE49-F238E27FC236}">
                <a16:creationId xmlns:a16="http://schemas.microsoft.com/office/drawing/2014/main" id="{94331EA7-3986-4104-A9EB-4A6DAE3C686B}"/>
              </a:ext>
            </a:extLst>
          </p:cNvPr>
          <p:cNvPicPr>
            <a:picLocks noGrp="1" noChangeAspect="1"/>
          </p:cNvPicPr>
          <p:nvPr>
            <p:ph sz="quarter" idx="14"/>
          </p:nvPr>
        </p:nvPicPr>
        <p:blipFill rotWithShape="1">
          <a:blip r:embed="rId3"/>
          <a:srcRect l="8243" t="8573" b="32952"/>
          <a:stretch/>
        </p:blipFill>
        <p:spPr>
          <a:xfrm>
            <a:off x="248860" y="1267286"/>
            <a:ext cx="11694275" cy="4191953"/>
          </a:xfr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Timeline View</a:t>
            </a:r>
          </a:p>
        </p:txBody>
      </p:sp>
      <p:sp>
        <p:nvSpPr>
          <p:cNvPr id="7" name="Speech Bubble: Rectangle 6">
            <a:extLst>
              <a:ext uri="{FF2B5EF4-FFF2-40B4-BE49-F238E27FC236}">
                <a16:creationId xmlns:a16="http://schemas.microsoft.com/office/drawing/2014/main" id="{C94F91A5-91D1-4EBB-AEDD-24A9D858091B}"/>
              </a:ext>
            </a:extLst>
          </p:cNvPr>
          <p:cNvSpPr/>
          <p:nvPr/>
        </p:nvSpPr>
        <p:spPr>
          <a:xfrm>
            <a:off x="2495052" y="2501145"/>
            <a:ext cx="4165724" cy="866221"/>
          </a:xfrm>
          <a:prstGeom prst="wedgeRectCallout">
            <a:avLst>
              <a:gd name="adj1" fmla="val -34800"/>
              <a:gd name="adj2" fmla="val 98831"/>
            </a:avLst>
          </a:prstGeom>
          <a:solidFill>
            <a:schemeClr val="tx1"/>
          </a:solid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User creates memory snapshot at 16.75 seconds</a:t>
            </a:r>
          </a:p>
        </p:txBody>
      </p:sp>
    </p:spTree>
    <p:extLst>
      <p:ext uri="{BB962C8B-B14F-4D97-AF65-F5344CB8AC3E}">
        <p14:creationId xmlns:p14="http://schemas.microsoft.com/office/powerpoint/2010/main" val="2442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0">
            <a:extLst>
              <a:ext uri="{FF2B5EF4-FFF2-40B4-BE49-F238E27FC236}">
                <a16:creationId xmlns:a16="http://schemas.microsoft.com/office/drawing/2014/main" id="{8790DB2A-65FD-450D-B1D6-33540C022CDD}"/>
              </a:ext>
            </a:extLst>
          </p:cNvPr>
          <p:cNvPicPr>
            <a:picLocks noChangeAspect="1"/>
          </p:cNvPicPr>
          <p:nvPr/>
        </p:nvPicPr>
        <p:blipFill rotWithShape="1">
          <a:blip r:embed="rId3"/>
          <a:srcRect l="8333" t="8397" b="33089"/>
          <a:stretch/>
        </p:blipFill>
        <p:spPr>
          <a:xfrm>
            <a:off x="248860" y="1267285"/>
            <a:ext cx="11674536" cy="4191953"/>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Timeline View</a:t>
            </a:r>
          </a:p>
        </p:txBody>
      </p:sp>
      <p:sp>
        <p:nvSpPr>
          <p:cNvPr id="7" name="Speech Bubble: Rectangle 6">
            <a:extLst>
              <a:ext uri="{FF2B5EF4-FFF2-40B4-BE49-F238E27FC236}">
                <a16:creationId xmlns:a16="http://schemas.microsoft.com/office/drawing/2014/main" id="{C94F91A5-91D1-4EBB-AEDD-24A9D858091B}"/>
              </a:ext>
            </a:extLst>
          </p:cNvPr>
          <p:cNvSpPr/>
          <p:nvPr/>
        </p:nvSpPr>
        <p:spPr>
          <a:xfrm>
            <a:off x="5429873" y="2490726"/>
            <a:ext cx="3536514" cy="581203"/>
          </a:xfrm>
          <a:prstGeom prst="wedgeRectCallout">
            <a:avLst>
              <a:gd name="adj1" fmla="val -35551"/>
              <a:gd name="adj2" fmla="val 92870"/>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Create another snapshot</a:t>
            </a:r>
          </a:p>
        </p:txBody>
      </p:sp>
      <p:sp>
        <p:nvSpPr>
          <p:cNvPr id="9" name="Speech Bubble: Rectangle 8">
            <a:extLst>
              <a:ext uri="{FF2B5EF4-FFF2-40B4-BE49-F238E27FC236}">
                <a16:creationId xmlns:a16="http://schemas.microsoft.com/office/drawing/2014/main" id="{150C8FFA-BFCE-491D-A181-4F876525200A}"/>
              </a:ext>
            </a:extLst>
          </p:cNvPr>
          <p:cNvSpPr/>
          <p:nvPr/>
        </p:nvSpPr>
        <p:spPr>
          <a:xfrm>
            <a:off x="1840229" y="4782786"/>
            <a:ext cx="4123984" cy="581202"/>
          </a:xfrm>
          <a:prstGeom prst="wedgeRectCallout">
            <a:avLst>
              <a:gd name="adj1" fmla="val -58633"/>
              <a:gd name="adj2" fmla="val -33504"/>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Snapshot appear in list below</a:t>
            </a:r>
          </a:p>
        </p:txBody>
      </p:sp>
    </p:spTree>
    <p:extLst>
      <p:ext uri="{BB962C8B-B14F-4D97-AF65-F5344CB8AC3E}">
        <p14:creationId xmlns:p14="http://schemas.microsoft.com/office/powerpoint/2010/main" val="31900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C3ED2A-CDED-407B-852F-1DC1BFC10F69}"/>
              </a:ext>
            </a:extLst>
          </p:cNvPr>
          <p:cNvSpPr>
            <a:spLocks noGrp="1"/>
          </p:cNvSpPr>
          <p:nvPr>
            <p:ph type="body" sz="quarter" idx="10"/>
          </p:nvPr>
        </p:nvSpPr>
        <p:spPr>
          <a:xfrm>
            <a:off x="5449375" y="1291357"/>
            <a:ext cx="6289220" cy="4062802"/>
          </a:xfrm>
        </p:spPr>
        <p:txBody>
          <a:bodyPr>
            <a:noAutofit/>
          </a:bodyPr>
          <a:lstStyle/>
          <a:p>
            <a:r>
              <a:rPr lang="en-US" sz="2000" dirty="0"/>
              <a:t>RGA 2.1 for Vulkan</a:t>
            </a:r>
          </a:p>
          <a:p>
            <a:r>
              <a:rPr lang="en-US" sz="2000" dirty="0"/>
              <a:t>New approach for shader optimization</a:t>
            </a:r>
          </a:p>
          <a:p>
            <a:pPr lvl="1"/>
            <a:r>
              <a:rPr lang="en-US" sz="1800" dirty="0"/>
              <a:t>What you see is what you get</a:t>
            </a:r>
          </a:p>
          <a:p>
            <a:pPr lvl="1"/>
            <a:r>
              <a:rPr lang="en-US" sz="1800" dirty="0"/>
              <a:t>Compiler updates as you update the driver</a:t>
            </a:r>
          </a:p>
          <a:p>
            <a:r>
              <a:rPr lang="en-US" sz="2000" dirty="0"/>
              <a:t>New GUI for compiling Vulkan pipelines</a:t>
            </a:r>
          </a:p>
          <a:p>
            <a:pPr lvl="1"/>
            <a:r>
              <a:rPr lang="en-US" sz="1800" dirty="0"/>
              <a:t>SPIR-V binary and GLSL source code editor</a:t>
            </a:r>
          </a:p>
          <a:p>
            <a:pPr lvl="1"/>
            <a:r>
              <a:rPr lang="en-US" sz="1800" dirty="0"/>
              <a:t>Pipeline state editor</a:t>
            </a:r>
          </a:p>
          <a:p>
            <a:pPr lvl="1"/>
            <a:r>
              <a:rPr lang="en-US" sz="1800" dirty="0"/>
              <a:t>Disassembly view with instruction color coding</a:t>
            </a:r>
          </a:p>
          <a:p>
            <a:pPr lvl="1"/>
            <a:r>
              <a:rPr lang="en-US" sz="1800" dirty="0"/>
              <a:t>Single line resource usage view</a:t>
            </a:r>
          </a:p>
          <a:p>
            <a:pPr lvl="1"/>
            <a:r>
              <a:rPr lang="en-US" sz="1800" dirty="0"/>
              <a:t>Resource limit warnings</a:t>
            </a:r>
          </a:p>
          <a:p>
            <a:pPr lvl="2"/>
            <a:endParaRPr lang="en-US" dirty="0"/>
          </a:p>
        </p:txBody>
      </p:sp>
      <p:sp>
        <p:nvSpPr>
          <p:cNvPr id="3" name="Title 2">
            <a:extLst>
              <a:ext uri="{FF2B5EF4-FFF2-40B4-BE49-F238E27FC236}">
                <a16:creationId xmlns:a16="http://schemas.microsoft.com/office/drawing/2014/main" id="{8FFBFC15-F503-4C84-8AA0-341D8CFF1720}"/>
              </a:ext>
            </a:extLst>
          </p:cNvPr>
          <p:cNvSpPr>
            <a:spLocks noGrp="1"/>
          </p:cNvSpPr>
          <p:nvPr>
            <p:ph type="title"/>
          </p:nvPr>
        </p:nvSpPr>
        <p:spPr/>
        <p:txBody>
          <a:bodyPr/>
          <a:lstStyle/>
          <a:p>
            <a:r>
              <a:rPr lang="en-US" dirty="0"/>
              <a:t>RGA IN GDC 2019</a:t>
            </a:r>
          </a:p>
        </p:txBody>
      </p:sp>
      <p:pic>
        <p:nvPicPr>
          <p:cNvPr id="4" name="Picture 3">
            <a:extLst>
              <a:ext uri="{FF2B5EF4-FFF2-40B4-BE49-F238E27FC236}">
                <a16:creationId xmlns:a16="http://schemas.microsoft.com/office/drawing/2014/main" id="{2A55C15C-CB33-4C67-A318-AAEC33A673E8}"/>
              </a:ext>
            </a:extLst>
          </p:cNvPr>
          <p:cNvPicPr>
            <a:picLocks noChangeAspect="1"/>
          </p:cNvPicPr>
          <p:nvPr/>
        </p:nvPicPr>
        <p:blipFill rotWithShape="1">
          <a:blip r:embed="rId4"/>
          <a:srcRect l="600" t="4982" r="33678" b="978"/>
          <a:stretch/>
        </p:blipFill>
        <p:spPr>
          <a:xfrm>
            <a:off x="497468" y="1336040"/>
            <a:ext cx="4714104" cy="4438017"/>
          </a:xfrm>
          <a:prstGeom prst="rect">
            <a:avLst/>
          </a:prstGeom>
          <a:effectLst>
            <a:outerShdw blurRad="254000" dist="165100" dir="2700000" algn="tl" rotWithShape="0">
              <a:prstClr val="black">
                <a:alpha val="40000"/>
              </a:prstClr>
            </a:outerShdw>
          </a:effectLst>
        </p:spPr>
      </p:pic>
      <p:pic>
        <p:nvPicPr>
          <p:cNvPr id="5" name="Picture 4">
            <a:extLst>
              <a:ext uri="{FF2B5EF4-FFF2-40B4-BE49-F238E27FC236}">
                <a16:creationId xmlns:a16="http://schemas.microsoft.com/office/drawing/2014/main" id="{4D41CB18-45DA-4221-8EB5-1FB5D90F4414}"/>
              </a:ext>
            </a:extLst>
          </p:cNvPr>
          <p:cNvPicPr>
            <a:picLocks noChangeAspect="1"/>
          </p:cNvPicPr>
          <p:nvPr/>
        </p:nvPicPr>
        <p:blipFill>
          <a:blip r:embed="rId5"/>
          <a:stretch>
            <a:fillRect/>
          </a:stretch>
        </p:blipFill>
        <p:spPr>
          <a:xfrm>
            <a:off x="433688" y="1605281"/>
            <a:ext cx="4889134" cy="3916680"/>
          </a:xfrm>
          <a:prstGeom prst="rect">
            <a:avLst/>
          </a:prstGeom>
          <a:effectLst>
            <a:outerShdw blurRad="254000" dist="165100" dir="2700000" algn="tl" rotWithShape="0">
              <a:prstClr val="black">
                <a:alpha val="40000"/>
              </a:prstClr>
            </a:outerShdw>
          </a:effectLst>
        </p:spPr>
      </p:pic>
      <p:pic>
        <p:nvPicPr>
          <p:cNvPr id="6" name="Picture 5">
            <a:extLst>
              <a:ext uri="{FF2B5EF4-FFF2-40B4-BE49-F238E27FC236}">
                <a16:creationId xmlns:a16="http://schemas.microsoft.com/office/drawing/2014/main" id="{A5964CB2-9BD7-495C-8ED4-3A63D608C349}"/>
              </a:ext>
            </a:extLst>
          </p:cNvPr>
          <p:cNvPicPr>
            <a:picLocks noChangeAspect="1"/>
          </p:cNvPicPr>
          <p:nvPr/>
        </p:nvPicPr>
        <p:blipFill rotWithShape="1">
          <a:blip r:embed="rId6"/>
          <a:srcRect l="-1" r="20501" b="849"/>
          <a:stretch/>
        </p:blipFill>
        <p:spPr>
          <a:xfrm>
            <a:off x="507433" y="1654812"/>
            <a:ext cx="4845090" cy="3691365"/>
          </a:xfrm>
          <a:prstGeom prst="rect">
            <a:avLst/>
          </a:prstGeom>
          <a:effectLst>
            <a:outerShdw blurRad="254000" dist="165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558C5503-6896-4EF8-A6A7-CBFF787722EA}"/>
              </a:ext>
            </a:extLst>
          </p:cNvPr>
          <p:cNvSpPr/>
          <p:nvPr/>
        </p:nvSpPr>
        <p:spPr>
          <a:xfrm>
            <a:off x="388286" y="5050276"/>
            <a:ext cx="5119831" cy="411507"/>
          </a:xfrm>
          <a:prstGeom prst="round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Picture 2" descr="https://raw.githubusercontent.com/GPUOpen-Tools/RGA/master/RadeonGPUAnalyzerGUI/res/screenshots/resource_usage.png">
            <a:extLst>
              <a:ext uri="{FF2B5EF4-FFF2-40B4-BE49-F238E27FC236}">
                <a16:creationId xmlns:a16="http://schemas.microsoft.com/office/drawing/2014/main" id="{4EFA18F7-7832-46DB-B2EB-7347924AB2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685" y="5599595"/>
            <a:ext cx="7412163" cy="217059"/>
          </a:xfrm>
          <a:prstGeom prst="rect">
            <a:avLst/>
          </a:prstGeom>
          <a:noFill/>
          <a:effectLst>
            <a:outerShdw blurRad="254000" dist="165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A1FA8FF9-F951-4CD9-8104-671A73C3382C}"/>
              </a:ext>
            </a:extLst>
          </p:cNvPr>
          <p:cNvSpPr/>
          <p:nvPr/>
        </p:nvSpPr>
        <p:spPr>
          <a:xfrm>
            <a:off x="388601" y="5512559"/>
            <a:ext cx="7623245" cy="411507"/>
          </a:xfrm>
          <a:prstGeom prst="round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9ABEA5CB-C511-4594-BFB7-73B247D1C2C8}"/>
              </a:ext>
            </a:extLst>
          </p:cNvPr>
          <p:cNvSpPr/>
          <p:nvPr/>
        </p:nvSpPr>
        <p:spPr>
          <a:xfrm>
            <a:off x="-863600" y="-499529"/>
            <a:ext cx="13563600" cy="66378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C561D1C-722B-46C3-B1BE-0FD5A3D84E0E}"/>
              </a:ext>
            </a:extLst>
          </p:cNvPr>
          <p:cNvPicPr>
            <a:picLocks noChangeAspect="1"/>
          </p:cNvPicPr>
          <p:nvPr/>
        </p:nvPicPr>
        <p:blipFill>
          <a:blip r:embed="rId8"/>
          <a:stretch>
            <a:fillRect/>
          </a:stretch>
        </p:blipFill>
        <p:spPr>
          <a:xfrm>
            <a:off x="500394" y="334335"/>
            <a:ext cx="9445628" cy="5067185"/>
          </a:xfrm>
          <a:prstGeom prst="rect">
            <a:avLst/>
          </a:prstGeom>
          <a:effectLst>
            <a:outerShdw blurRad="254000" dist="165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687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childTnLst>
                                </p:cTn>
                              </p:par>
                            </p:childTnLst>
                          </p:cTn>
                        </p:par>
                        <p:par>
                          <p:cTn id="41" fill="hold">
                            <p:stCondLst>
                              <p:cond delay="0"/>
                            </p:stCondLst>
                            <p:childTnLst>
                              <p:par>
                                <p:cTn id="42" presetID="1" presetClass="exit" presetSubtype="0" fill="hold" nodeType="afterEffect">
                                  <p:stCondLst>
                                    <p:cond delay="0"/>
                                  </p:stCondLst>
                                  <p:childTnLst>
                                    <p:set>
                                      <p:cBhvr>
                                        <p:cTn id="43" dur="1" fill="hold">
                                          <p:stCondLst>
                                            <p:cond delay="0"/>
                                          </p:stCondLst>
                                        </p:cTn>
                                        <p:tgtEl>
                                          <p:spTgt spid="5"/>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childTnLst>
                                </p:cTn>
                              </p:par>
                              <p:par>
                                <p:cTn id="60" presetID="1" presetClass="exit" presetSubtype="0" fill="hold" grpId="1" nodeType="withEffect">
                                  <p:stCondLst>
                                    <p:cond delay="0"/>
                                  </p:stCondLst>
                                  <p:childTnLst>
                                    <p:set>
                                      <p:cBhvr>
                                        <p:cTn id="61" dur="1" fill="hold">
                                          <p:stCondLst>
                                            <p:cond delay="0"/>
                                          </p:stCondLst>
                                        </p:cTn>
                                        <p:tgtEl>
                                          <p:spTgt spid="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9"/>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8"/>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7" grpId="1" animBg="1"/>
      <p:bldP spid="9" grpId="0" animBg="1"/>
      <p:bldP spid="9" grpId="1"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0">
            <a:extLst>
              <a:ext uri="{FF2B5EF4-FFF2-40B4-BE49-F238E27FC236}">
                <a16:creationId xmlns:a16="http://schemas.microsoft.com/office/drawing/2014/main" id="{9662CF77-9BEC-4BB7-9C63-6D7A958523AF}"/>
              </a:ext>
            </a:extLst>
          </p:cNvPr>
          <p:cNvPicPr>
            <a:picLocks noChangeAspect="1"/>
          </p:cNvPicPr>
          <p:nvPr/>
        </p:nvPicPr>
        <p:blipFill rotWithShape="1">
          <a:blip r:embed="rId3"/>
          <a:srcRect l="8210" t="8170" b="33370"/>
          <a:stretch/>
        </p:blipFill>
        <p:spPr>
          <a:xfrm>
            <a:off x="248860" y="1276769"/>
            <a:ext cx="11674536" cy="4182470"/>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Timeline View</a:t>
            </a:r>
          </a:p>
        </p:txBody>
      </p:sp>
      <p:sp>
        <p:nvSpPr>
          <p:cNvPr id="7" name="Speech Bubble: Rectangle 6">
            <a:extLst>
              <a:ext uri="{FF2B5EF4-FFF2-40B4-BE49-F238E27FC236}">
                <a16:creationId xmlns:a16="http://schemas.microsoft.com/office/drawing/2014/main" id="{C94F91A5-91D1-4EBB-AEDD-24A9D858091B}"/>
              </a:ext>
            </a:extLst>
          </p:cNvPr>
          <p:cNvSpPr/>
          <p:nvPr/>
        </p:nvSpPr>
        <p:spPr>
          <a:xfrm>
            <a:off x="6347043" y="1848608"/>
            <a:ext cx="3536514" cy="581203"/>
          </a:xfrm>
          <a:prstGeom prst="wedgeRectCallout">
            <a:avLst>
              <a:gd name="adj1" fmla="val 22039"/>
              <a:gd name="adj2" fmla="val 156496"/>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Create another snapshot</a:t>
            </a:r>
          </a:p>
        </p:txBody>
      </p:sp>
    </p:spTree>
    <p:extLst>
      <p:ext uri="{BB962C8B-B14F-4D97-AF65-F5344CB8AC3E}">
        <p14:creationId xmlns:p14="http://schemas.microsoft.com/office/powerpoint/2010/main" val="373149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0">
            <a:extLst>
              <a:ext uri="{FF2B5EF4-FFF2-40B4-BE49-F238E27FC236}">
                <a16:creationId xmlns:a16="http://schemas.microsoft.com/office/drawing/2014/main" id="{248CF1B7-D255-4E13-964C-6637CD4D6B5A}"/>
              </a:ext>
            </a:extLst>
          </p:cNvPr>
          <p:cNvPicPr>
            <a:picLocks noChangeAspect="1"/>
          </p:cNvPicPr>
          <p:nvPr/>
        </p:nvPicPr>
        <p:blipFill rotWithShape="1">
          <a:blip r:embed="rId3"/>
          <a:srcRect l="8372" t="8644" b="33000"/>
          <a:stretch/>
        </p:blipFill>
        <p:spPr>
          <a:xfrm>
            <a:off x="248860" y="1276769"/>
            <a:ext cx="11674741" cy="4182470"/>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Timeline View</a:t>
            </a:r>
          </a:p>
        </p:txBody>
      </p:sp>
    </p:spTree>
    <p:extLst>
      <p:ext uri="{BB962C8B-B14F-4D97-AF65-F5344CB8AC3E}">
        <p14:creationId xmlns:p14="http://schemas.microsoft.com/office/powerpoint/2010/main" val="212358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Heap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231219" y="937081"/>
            <a:ext cx="7762738" cy="4983837"/>
          </a:xfrm>
          <a:ln>
            <a:noFill/>
          </a:ln>
          <a:effectLst>
            <a:outerShdw blurRad="127000" dist="25400" dir="7920000" sx="101000" sy="101000" algn="tl" rotWithShape="0">
              <a:prstClr val="black">
                <a:alpha val="30000"/>
              </a:prstClr>
            </a:outerShdw>
          </a:effectLst>
        </p:spPr>
      </p:pic>
      <p:sp>
        <p:nvSpPr>
          <p:cNvPr id="4" name="Rectangle 3">
            <a:extLst>
              <a:ext uri="{FF2B5EF4-FFF2-40B4-BE49-F238E27FC236}">
                <a16:creationId xmlns:a16="http://schemas.microsoft.com/office/drawing/2014/main" id="{C7E32A91-4B20-4B38-8424-79FABE4FF2BC}"/>
              </a:ext>
            </a:extLst>
          </p:cNvPr>
          <p:cNvSpPr/>
          <p:nvPr/>
        </p:nvSpPr>
        <p:spPr>
          <a:xfrm>
            <a:off x="1949823" y="1461245"/>
            <a:ext cx="6897615" cy="1498197"/>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6B61B1E-EF70-46D5-A568-9A93237C7485}"/>
              </a:ext>
            </a:extLst>
          </p:cNvPr>
          <p:cNvSpPr/>
          <p:nvPr/>
        </p:nvSpPr>
        <p:spPr>
          <a:xfrm>
            <a:off x="1949822" y="2908300"/>
            <a:ext cx="6897615" cy="1478349"/>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7604E35-6FEE-4BDE-A215-486573E3F4EF}"/>
              </a:ext>
            </a:extLst>
          </p:cNvPr>
          <p:cNvSpPr/>
          <p:nvPr/>
        </p:nvSpPr>
        <p:spPr>
          <a:xfrm>
            <a:off x="1949823" y="4360334"/>
            <a:ext cx="6897614" cy="1450492"/>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270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Heap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rotWithShape="1">
          <a:blip r:embed="rId3"/>
          <a:srcRect l="-1" t="4151" r="53183" b="23316"/>
          <a:stretch/>
        </p:blipFill>
        <p:spPr>
          <a:xfrm>
            <a:off x="3206726" y="982986"/>
            <a:ext cx="5778547" cy="5035884"/>
          </a:xfrm>
          <a:ln>
            <a:noFill/>
          </a:ln>
          <a:effectLst>
            <a:outerShdw blurRad="127000" dist="25400" dir="7920000" sx="101000" sy="101000" algn="tl" rotWithShape="0">
              <a:prstClr val="black">
                <a:alpha val="30000"/>
              </a:prstClr>
            </a:outerShdw>
          </a:effectLst>
        </p:spPr>
      </p:pic>
      <p:sp>
        <p:nvSpPr>
          <p:cNvPr id="4" name="Rectangle 3">
            <a:extLst>
              <a:ext uri="{FF2B5EF4-FFF2-40B4-BE49-F238E27FC236}">
                <a16:creationId xmlns:a16="http://schemas.microsoft.com/office/drawing/2014/main" id="{C7E32A91-4B20-4B38-8424-79FABE4FF2BC}"/>
              </a:ext>
            </a:extLst>
          </p:cNvPr>
          <p:cNvSpPr/>
          <p:nvPr/>
        </p:nvSpPr>
        <p:spPr>
          <a:xfrm>
            <a:off x="4186411" y="1241613"/>
            <a:ext cx="3994562" cy="2761044"/>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peech Bubble: Rectangle 4">
            <a:extLst>
              <a:ext uri="{FF2B5EF4-FFF2-40B4-BE49-F238E27FC236}">
                <a16:creationId xmlns:a16="http://schemas.microsoft.com/office/drawing/2014/main" id="{7AC97159-20CE-4525-B4CC-9A8796FFCC77}"/>
              </a:ext>
            </a:extLst>
          </p:cNvPr>
          <p:cNvSpPr/>
          <p:nvPr/>
        </p:nvSpPr>
        <p:spPr>
          <a:xfrm>
            <a:off x="3744986" y="4310109"/>
            <a:ext cx="4702026" cy="630166"/>
          </a:xfrm>
          <a:prstGeom prst="wedgeRectCallout">
            <a:avLst>
              <a:gd name="adj1" fmla="val 21603"/>
              <a:gd name="adj2" fmla="val -106200"/>
            </a:avLst>
          </a:prstGeom>
          <a:solidFill>
            <a:schemeClr val="tx1"/>
          </a:solidFill>
          <a:ln w="50800">
            <a:solidFill>
              <a:srgbClr val="00B050"/>
            </a:solidFill>
          </a:ln>
          <a:effectLst>
            <a:outerShdw blurRad="254000" dist="165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Q1. How much VRAM am I using?  </a:t>
            </a:r>
          </a:p>
        </p:txBody>
      </p:sp>
      <p:sp>
        <p:nvSpPr>
          <p:cNvPr id="8" name="Speech Bubble: Rectangle 7">
            <a:extLst>
              <a:ext uri="{FF2B5EF4-FFF2-40B4-BE49-F238E27FC236}">
                <a16:creationId xmlns:a16="http://schemas.microsoft.com/office/drawing/2014/main" id="{13F89085-503F-47EF-B2D2-7D9540956496}"/>
              </a:ext>
            </a:extLst>
          </p:cNvPr>
          <p:cNvSpPr/>
          <p:nvPr/>
        </p:nvSpPr>
        <p:spPr>
          <a:xfrm>
            <a:off x="8460742" y="1289243"/>
            <a:ext cx="2588258" cy="834653"/>
          </a:xfrm>
          <a:prstGeom prst="wedgeRectCallout">
            <a:avLst>
              <a:gd name="adj1" fmla="val -66160"/>
              <a:gd name="adj2" fmla="val 20522"/>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Q2. Am I close to oversubscribing? </a:t>
            </a:r>
          </a:p>
        </p:txBody>
      </p:sp>
    </p:spTree>
    <p:extLst>
      <p:ext uri="{BB962C8B-B14F-4D97-AF65-F5344CB8AC3E}">
        <p14:creationId xmlns:p14="http://schemas.microsoft.com/office/powerpoint/2010/main" val="207676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886904"/>
            <a:ext cx="9038563" cy="5084192"/>
          </a:xfrm>
          <a:effectLst>
            <a:outerShdw blurRad="127000" dist="25400" dir="7920000" sx="101000" sy="101000" algn="tl" rotWithShape="0">
              <a:prstClr val="black">
                <a:alpha val="30000"/>
              </a:prstClr>
            </a:outerShdw>
          </a:effectLst>
        </p:spPr>
      </p:pic>
    </p:spTree>
    <p:extLst>
      <p:ext uri="{BB962C8B-B14F-4D97-AF65-F5344CB8AC3E}">
        <p14:creationId xmlns:p14="http://schemas.microsoft.com/office/powerpoint/2010/main" val="164574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rotWithShape="1">
          <a:blip r:embed="rId3"/>
          <a:srcRect l="6864" t="3788" b="44335"/>
          <a:stretch/>
        </p:blipFill>
        <p:spPr>
          <a:xfrm>
            <a:off x="161140" y="2178621"/>
            <a:ext cx="11854664" cy="3714179"/>
          </a:xfrm>
          <a:effectLst>
            <a:outerShdw blurRad="127000" dist="25400" dir="7920000" sx="101000" sy="101000" algn="tl" rotWithShape="0">
              <a:prstClr val="black">
                <a:alpha val="30000"/>
              </a:prstClr>
            </a:outerShdw>
          </a:effectLst>
        </p:spPr>
      </p:pic>
      <p:sp>
        <p:nvSpPr>
          <p:cNvPr id="7" name="Rectangle 6">
            <a:extLst>
              <a:ext uri="{FF2B5EF4-FFF2-40B4-BE49-F238E27FC236}">
                <a16:creationId xmlns:a16="http://schemas.microsoft.com/office/drawing/2014/main" id="{C2E02E5C-8307-4D72-AE7F-BFDCA1DD3374}"/>
              </a:ext>
            </a:extLst>
          </p:cNvPr>
          <p:cNvSpPr/>
          <p:nvPr/>
        </p:nvSpPr>
        <p:spPr>
          <a:xfrm>
            <a:off x="326731" y="2470273"/>
            <a:ext cx="11693040" cy="279627"/>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344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0">
            <a:extLst>
              <a:ext uri="{FF2B5EF4-FFF2-40B4-BE49-F238E27FC236}">
                <a16:creationId xmlns:a16="http://schemas.microsoft.com/office/drawing/2014/main" id="{CBD88151-8081-49D5-9958-91FDFF8A5D38}"/>
              </a:ext>
            </a:extLst>
          </p:cNvPr>
          <p:cNvPicPr>
            <a:picLocks noChangeAspect="1"/>
          </p:cNvPicPr>
          <p:nvPr/>
        </p:nvPicPr>
        <p:blipFill rotWithShape="1">
          <a:blip r:embed="rId3"/>
          <a:srcRect r="57018" b="57018"/>
          <a:stretch/>
        </p:blipFill>
        <p:spPr>
          <a:xfrm>
            <a:off x="1576718" y="886905"/>
            <a:ext cx="9038564" cy="5084192"/>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sp>
        <p:nvSpPr>
          <p:cNvPr id="8" name="Rectangle 7">
            <a:extLst>
              <a:ext uri="{FF2B5EF4-FFF2-40B4-BE49-F238E27FC236}">
                <a16:creationId xmlns:a16="http://schemas.microsoft.com/office/drawing/2014/main" id="{5F956392-0DC3-4F77-A1EE-EFD5451A4FC7}"/>
              </a:ext>
            </a:extLst>
          </p:cNvPr>
          <p:cNvSpPr/>
          <p:nvPr/>
        </p:nvSpPr>
        <p:spPr>
          <a:xfrm>
            <a:off x="3315812" y="2497538"/>
            <a:ext cx="6945788" cy="537761"/>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357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886904"/>
            <a:ext cx="9038563" cy="5084192"/>
          </a:xfrm>
          <a:effectLst>
            <a:outerShdw blurRad="127000" dist="25400" dir="7920000" sx="101000" sy="101000" algn="tl" rotWithShape="0">
              <a:prstClr val="black">
                <a:alpha val="30000"/>
              </a:prstClr>
            </a:outerShdw>
          </a:effectLst>
        </p:spPr>
      </p:pic>
      <p:sp>
        <p:nvSpPr>
          <p:cNvPr id="9" name="Rectangle 8">
            <a:extLst>
              <a:ext uri="{FF2B5EF4-FFF2-40B4-BE49-F238E27FC236}">
                <a16:creationId xmlns:a16="http://schemas.microsoft.com/office/drawing/2014/main" id="{E23CF299-69E6-40F5-90E0-E40D9B69F025}"/>
              </a:ext>
            </a:extLst>
          </p:cNvPr>
          <p:cNvSpPr/>
          <p:nvPr/>
        </p:nvSpPr>
        <p:spPr>
          <a:xfrm>
            <a:off x="2311891" y="1775774"/>
            <a:ext cx="8303390" cy="3703005"/>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431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886904"/>
            <a:ext cx="9038563" cy="5084192"/>
          </a:xfrm>
          <a:effectLst>
            <a:outerShdw blurRad="127000" dist="25400" dir="7920000" sx="101000" sy="101000" algn="tl" rotWithShape="0">
              <a:prstClr val="black">
                <a:alpha val="30000"/>
              </a:prstClr>
            </a:outerShdw>
          </a:effectLst>
        </p:spPr>
      </p:pic>
      <p:sp>
        <p:nvSpPr>
          <p:cNvPr id="10" name="Rectangle 9">
            <a:extLst>
              <a:ext uri="{FF2B5EF4-FFF2-40B4-BE49-F238E27FC236}">
                <a16:creationId xmlns:a16="http://schemas.microsoft.com/office/drawing/2014/main" id="{232FD53D-F927-4D05-AB53-008ADDF33938}"/>
              </a:ext>
            </a:extLst>
          </p:cNvPr>
          <p:cNvSpPr/>
          <p:nvPr/>
        </p:nvSpPr>
        <p:spPr>
          <a:xfrm>
            <a:off x="2312512" y="5562978"/>
            <a:ext cx="4751228" cy="289784"/>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063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0">
            <a:extLst>
              <a:ext uri="{FF2B5EF4-FFF2-40B4-BE49-F238E27FC236}">
                <a16:creationId xmlns:a16="http://schemas.microsoft.com/office/drawing/2014/main" id="{9064757C-5DC0-4608-9C69-F3BBFFFC1FF0}"/>
              </a:ext>
            </a:extLst>
          </p:cNvPr>
          <p:cNvPicPr>
            <a:picLocks noChangeAspect="1"/>
          </p:cNvPicPr>
          <p:nvPr/>
        </p:nvPicPr>
        <p:blipFill rotWithShape="1">
          <a:blip r:embed="rId3"/>
          <a:srcRect r="56977" b="56977"/>
          <a:stretch/>
        </p:blipFill>
        <p:spPr>
          <a:xfrm>
            <a:off x="1576718" y="886903"/>
            <a:ext cx="9038561" cy="5084191"/>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sp>
        <p:nvSpPr>
          <p:cNvPr id="7" name="Rectangle 6">
            <a:extLst>
              <a:ext uri="{FF2B5EF4-FFF2-40B4-BE49-F238E27FC236}">
                <a16:creationId xmlns:a16="http://schemas.microsoft.com/office/drawing/2014/main" id="{B9D66424-350D-4FE1-8311-7EB6288FE424}"/>
              </a:ext>
            </a:extLst>
          </p:cNvPr>
          <p:cNvSpPr/>
          <p:nvPr/>
        </p:nvSpPr>
        <p:spPr>
          <a:xfrm>
            <a:off x="3373967" y="1887595"/>
            <a:ext cx="1166502" cy="1219672"/>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610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4B15B-E844-456C-8ED9-42FDF3C9A55A}"/>
              </a:ext>
            </a:extLst>
          </p:cNvPr>
          <p:cNvSpPr>
            <a:spLocks noGrp="1"/>
          </p:cNvSpPr>
          <p:nvPr>
            <p:ph type="body" sz="quarter" idx="10"/>
          </p:nvPr>
        </p:nvSpPr>
        <p:spPr/>
        <p:txBody>
          <a:bodyPr>
            <a:normAutofit/>
          </a:bodyPr>
          <a:lstStyle/>
          <a:p>
            <a:r>
              <a:rPr lang="en-US" sz="2400" dirty="0"/>
              <a:t>Added support for the latest Radeon™ RX 5000 series (RDNA) GPU’s</a:t>
            </a:r>
          </a:p>
          <a:p>
            <a:r>
              <a:rPr lang="en-US" sz="2400" dirty="0"/>
              <a:t>DirectX® 12 Compute added in RGA 2.2</a:t>
            </a:r>
          </a:p>
          <a:p>
            <a:r>
              <a:rPr lang="en-US" sz="2400" dirty="0"/>
              <a:t>DirectX® 12 Graphics added in RGA 2.3</a:t>
            </a:r>
          </a:p>
        </p:txBody>
      </p:sp>
      <p:sp>
        <p:nvSpPr>
          <p:cNvPr id="3" name="Title 2">
            <a:extLst>
              <a:ext uri="{FF2B5EF4-FFF2-40B4-BE49-F238E27FC236}">
                <a16:creationId xmlns:a16="http://schemas.microsoft.com/office/drawing/2014/main" id="{55E01160-AFC7-4271-9BA2-E680B05E7076}"/>
              </a:ext>
            </a:extLst>
          </p:cNvPr>
          <p:cNvSpPr>
            <a:spLocks noGrp="1"/>
          </p:cNvSpPr>
          <p:nvPr>
            <p:ph type="title"/>
          </p:nvPr>
        </p:nvSpPr>
        <p:spPr/>
        <p:txBody>
          <a:bodyPr/>
          <a:lstStyle/>
          <a:p>
            <a:r>
              <a:rPr lang="en-US" dirty="0"/>
              <a:t>RGA New Features</a:t>
            </a:r>
          </a:p>
        </p:txBody>
      </p:sp>
    </p:spTree>
    <p:custDataLst>
      <p:tags r:id="rId1"/>
    </p:custDataLst>
    <p:extLst>
      <p:ext uri="{BB962C8B-B14F-4D97-AF65-F5344CB8AC3E}">
        <p14:creationId xmlns:p14="http://schemas.microsoft.com/office/powerpoint/2010/main" val="11476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0">
            <a:extLst>
              <a:ext uri="{FF2B5EF4-FFF2-40B4-BE49-F238E27FC236}">
                <a16:creationId xmlns:a16="http://schemas.microsoft.com/office/drawing/2014/main" id="{9628E62E-8FEF-45F3-B046-D8A0D49E3277}"/>
              </a:ext>
            </a:extLst>
          </p:cNvPr>
          <p:cNvPicPr>
            <a:picLocks noChangeAspect="1"/>
          </p:cNvPicPr>
          <p:nvPr/>
        </p:nvPicPr>
        <p:blipFill rotWithShape="1">
          <a:blip r:embed="rId3"/>
          <a:srcRect r="57018" b="57018"/>
          <a:stretch/>
        </p:blipFill>
        <p:spPr>
          <a:xfrm>
            <a:off x="1569642" y="886905"/>
            <a:ext cx="9038558" cy="5084189"/>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sp>
        <p:nvSpPr>
          <p:cNvPr id="7" name="Rectangle 6">
            <a:extLst>
              <a:ext uri="{FF2B5EF4-FFF2-40B4-BE49-F238E27FC236}">
                <a16:creationId xmlns:a16="http://schemas.microsoft.com/office/drawing/2014/main" id="{C1CE0F93-ADCB-46EF-A79B-F8C7032FAC4E}"/>
              </a:ext>
            </a:extLst>
          </p:cNvPr>
          <p:cNvSpPr/>
          <p:nvPr/>
        </p:nvSpPr>
        <p:spPr>
          <a:xfrm>
            <a:off x="4505327" y="1935957"/>
            <a:ext cx="1743073" cy="2797968"/>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866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0">
            <a:extLst>
              <a:ext uri="{FF2B5EF4-FFF2-40B4-BE49-F238E27FC236}">
                <a16:creationId xmlns:a16="http://schemas.microsoft.com/office/drawing/2014/main" id="{01AF2E81-0010-4E8B-9E71-39AD22D683D3}"/>
              </a:ext>
            </a:extLst>
          </p:cNvPr>
          <p:cNvPicPr>
            <a:picLocks noChangeAspect="1"/>
          </p:cNvPicPr>
          <p:nvPr/>
        </p:nvPicPr>
        <p:blipFill rotWithShape="1">
          <a:blip r:embed="rId3"/>
          <a:srcRect r="57018" b="57018"/>
          <a:stretch/>
        </p:blipFill>
        <p:spPr>
          <a:xfrm>
            <a:off x="1576720" y="886906"/>
            <a:ext cx="9038560" cy="5084190"/>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sp>
        <p:nvSpPr>
          <p:cNvPr id="7" name="Rectangle 6">
            <a:extLst>
              <a:ext uri="{FF2B5EF4-FFF2-40B4-BE49-F238E27FC236}">
                <a16:creationId xmlns:a16="http://schemas.microsoft.com/office/drawing/2014/main" id="{B259734B-9AD0-4F4A-AA89-CEBA65C87950}"/>
              </a:ext>
            </a:extLst>
          </p:cNvPr>
          <p:cNvSpPr/>
          <p:nvPr/>
        </p:nvSpPr>
        <p:spPr>
          <a:xfrm>
            <a:off x="5808136" y="1964265"/>
            <a:ext cx="2184399" cy="1756833"/>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895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0">
            <a:extLst>
              <a:ext uri="{FF2B5EF4-FFF2-40B4-BE49-F238E27FC236}">
                <a16:creationId xmlns:a16="http://schemas.microsoft.com/office/drawing/2014/main" id="{E0DCB364-E67B-4D09-9904-2D8D264F50E0}"/>
              </a:ext>
            </a:extLst>
          </p:cNvPr>
          <p:cNvPicPr>
            <a:picLocks noChangeAspect="1"/>
          </p:cNvPicPr>
          <p:nvPr/>
        </p:nvPicPr>
        <p:blipFill rotWithShape="1">
          <a:blip r:embed="rId3"/>
          <a:srcRect l="57017" b="57017"/>
          <a:stretch/>
        </p:blipFill>
        <p:spPr>
          <a:xfrm>
            <a:off x="1576721" y="886904"/>
            <a:ext cx="9038558" cy="5084189"/>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sp>
        <p:nvSpPr>
          <p:cNvPr id="7" name="Rectangle 6">
            <a:extLst>
              <a:ext uri="{FF2B5EF4-FFF2-40B4-BE49-F238E27FC236}">
                <a16:creationId xmlns:a16="http://schemas.microsoft.com/office/drawing/2014/main" id="{F6E2A8F2-5928-4B2F-B1BD-346090DDFD8B}"/>
              </a:ext>
            </a:extLst>
          </p:cNvPr>
          <p:cNvSpPr/>
          <p:nvPr/>
        </p:nvSpPr>
        <p:spPr>
          <a:xfrm>
            <a:off x="6718301" y="1950961"/>
            <a:ext cx="2114247" cy="1774372"/>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292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886904"/>
            <a:ext cx="9038563" cy="5084192"/>
          </a:xfrm>
          <a:effectLst>
            <a:outerShdw blurRad="127000" dist="25400" dir="7920000" sx="101000" sy="101000" algn="tl" rotWithShape="0">
              <a:prstClr val="black">
                <a:alpha val="30000"/>
              </a:prstClr>
            </a:outerShdw>
          </a:effectLst>
        </p:spPr>
      </p:pic>
      <p:sp>
        <p:nvSpPr>
          <p:cNvPr id="7" name="Speech Bubble: Rectangle 6">
            <a:extLst>
              <a:ext uri="{FF2B5EF4-FFF2-40B4-BE49-F238E27FC236}">
                <a16:creationId xmlns:a16="http://schemas.microsoft.com/office/drawing/2014/main" id="{E6C70FF9-BCFC-477A-8B9A-B01E90540C8D}"/>
              </a:ext>
            </a:extLst>
          </p:cNvPr>
          <p:cNvSpPr/>
          <p:nvPr/>
        </p:nvSpPr>
        <p:spPr>
          <a:xfrm>
            <a:off x="3671376" y="2335120"/>
            <a:ext cx="3443832" cy="864870"/>
          </a:xfrm>
          <a:prstGeom prst="wedgeRectCallout">
            <a:avLst>
              <a:gd name="adj1" fmla="val -60986"/>
              <a:gd name="adj2" fmla="val -22900"/>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Q3. Which are my biggest resources?</a:t>
            </a:r>
          </a:p>
        </p:txBody>
      </p:sp>
    </p:spTree>
    <p:extLst>
      <p:ext uri="{BB962C8B-B14F-4D97-AF65-F5344CB8AC3E}">
        <p14:creationId xmlns:p14="http://schemas.microsoft.com/office/powerpoint/2010/main" val="154673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886904"/>
            <a:ext cx="9038563" cy="5084192"/>
          </a:xfrm>
          <a:effectLst>
            <a:outerShdw blurRad="127000" dist="25400" dir="7920000" sx="101000" sy="101000" algn="tl" rotWithShape="0">
              <a:prstClr val="black">
                <a:alpha val="30000"/>
              </a:prstClr>
            </a:outerShdw>
          </a:effectLst>
        </p:spPr>
      </p:pic>
    </p:spTree>
    <p:extLst>
      <p:ext uri="{BB962C8B-B14F-4D97-AF65-F5344CB8AC3E}">
        <p14:creationId xmlns:p14="http://schemas.microsoft.com/office/powerpoint/2010/main" val="312367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886904"/>
            <a:ext cx="9038563" cy="5084192"/>
          </a:xfrm>
          <a:effectLst>
            <a:outerShdw blurRad="127000" dist="25400" dir="7920000" sx="101000" sy="101000" algn="tl" rotWithShape="0">
              <a:prstClr val="black">
                <a:alpha val="30000"/>
              </a:prstClr>
            </a:outerShdw>
          </a:effectLst>
        </p:spPr>
      </p:pic>
    </p:spTree>
    <p:extLst>
      <p:ext uri="{BB962C8B-B14F-4D97-AF65-F5344CB8AC3E}">
        <p14:creationId xmlns:p14="http://schemas.microsoft.com/office/powerpoint/2010/main" val="399597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886904"/>
            <a:ext cx="9038563" cy="5084191"/>
          </a:xfrm>
          <a:effectLst>
            <a:outerShdw blurRad="127000" dist="25400" dir="7920000" sx="101000" sy="101000" algn="tl" rotWithShape="0">
              <a:prstClr val="black">
                <a:alpha val="30000"/>
              </a:prstClr>
            </a:outerShdw>
          </a:effectLst>
        </p:spPr>
      </p:pic>
    </p:spTree>
    <p:extLst>
      <p:ext uri="{BB962C8B-B14F-4D97-AF65-F5344CB8AC3E}">
        <p14:creationId xmlns:p14="http://schemas.microsoft.com/office/powerpoint/2010/main" val="34393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1109316"/>
            <a:ext cx="9038563" cy="4639366"/>
          </a:xfrm>
          <a:effectLst>
            <a:outerShdw blurRad="127000" dist="25400" dir="7920000" sx="101000" sy="101000" algn="tl" rotWithShape="0">
              <a:prstClr val="black">
                <a:alpha val="30000"/>
              </a:prstClr>
            </a:outerShdw>
          </a:effectLst>
        </p:spPr>
      </p:pic>
      <p:sp>
        <p:nvSpPr>
          <p:cNvPr id="6" name="Rectangle 5">
            <a:extLst>
              <a:ext uri="{FF2B5EF4-FFF2-40B4-BE49-F238E27FC236}">
                <a16:creationId xmlns:a16="http://schemas.microsoft.com/office/drawing/2014/main" id="{9E021A08-79DC-43E1-A2D1-075B851ABA19}"/>
              </a:ext>
            </a:extLst>
          </p:cNvPr>
          <p:cNvSpPr/>
          <p:nvPr/>
        </p:nvSpPr>
        <p:spPr>
          <a:xfrm>
            <a:off x="7861301" y="1713894"/>
            <a:ext cx="1371599" cy="991206"/>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898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1109316"/>
            <a:ext cx="9038562" cy="4639366"/>
          </a:xfrm>
          <a:effectLst>
            <a:outerShdw blurRad="127000" dist="25400" dir="7920000" sx="101000" sy="101000" algn="tl" rotWithShape="0">
              <a:prstClr val="black">
                <a:alpha val="30000"/>
              </a:prstClr>
            </a:outerShdw>
          </a:effectLst>
        </p:spPr>
      </p:pic>
      <p:sp>
        <p:nvSpPr>
          <p:cNvPr id="6" name="Rectangle 5">
            <a:extLst>
              <a:ext uri="{FF2B5EF4-FFF2-40B4-BE49-F238E27FC236}">
                <a16:creationId xmlns:a16="http://schemas.microsoft.com/office/drawing/2014/main" id="{87CD2632-A59B-46EC-9B59-A0F81B676161}"/>
              </a:ext>
            </a:extLst>
          </p:cNvPr>
          <p:cNvSpPr/>
          <p:nvPr/>
        </p:nvSpPr>
        <p:spPr>
          <a:xfrm>
            <a:off x="3670301" y="1713894"/>
            <a:ext cx="1206499" cy="991206"/>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258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Allocation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361890" y="933993"/>
            <a:ext cx="9290567" cy="5022713"/>
          </a:xfrm>
          <a:effectLst>
            <a:outerShdw blurRad="127000" dist="25400" dir="7920000" sx="101000" sy="101000" algn="tl" rotWithShape="0">
              <a:prstClr val="black">
                <a:alpha val="30000"/>
              </a:prstClr>
            </a:outerShdw>
          </a:effectLst>
        </p:spPr>
      </p:pic>
      <p:sp>
        <p:nvSpPr>
          <p:cNvPr id="8" name="Speech Bubble: Rectangle 7">
            <a:extLst>
              <a:ext uri="{FF2B5EF4-FFF2-40B4-BE49-F238E27FC236}">
                <a16:creationId xmlns:a16="http://schemas.microsoft.com/office/drawing/2014/main" id="{4279B322-E3CD-4B2A-839C-128D8B15F5A1}"/>
              </a:ext>
            </a:extLst>
          </p:cNvPr>
          <p:cNvSpPr/>
          <p:nvPr/>
        </p:nvSpPr>
        <p:spPr>
          <a:xfrm>
            <a:off x="4661512" y="2448560"/>
            <a:ext cx="3443832" cy="864870"/>
          </a:xfrm>
          <a:prstGeom prst="wedgeRectCallout">
            <a:avLst>
              <a:gd name="adj1" fmla="val 21619"/>
              <a:gd name="adj2" fmla="val -118055"/>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Q4. Which are my biggest allocations? </a:t>
            </a:r>
          </a:p>
        </p:txBody>
      </p:sp>
      <p:sp>
        <p:nvSpPr>
          <p:cNvPr id="10" name="Rectangle 9">
            <a:extLst>
              <a:ext uri="{FF2B5EF4-FFF2-40B4-BE49-F238E27FC236}">
                <a16:creationId xmlns:a16="http://schemas.microsoft.com/office/drawing/2014/main" id="{AE20F6CA-8D28-4710-B15B-DBCF53970FDD}"/>
              </a:ext>
            </a:extLst>
          </p:cNvPr>
          <p:cNvSpPr/>
          <p:nvPr/>
        </p:nvSpPr>
        <p:spPr>
          <a:xfrm>
            <a:off x="4513581" y="1129694"/>
            <a:ext cx="845819" cy="272386"/>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527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4B15B-E844-456C-8ED9-42FDF3C9A55A}"/>
              </a:ext>
            </a:extLst>
          </p:cNvPr>
          <p:cNvSpPr>
            <a:spLocks noGrp="1"/>
          </p:cNvSpPr>
          <p:nvPr>
            <p:ph type="body" sz="quarter" idx="10"/>
          </p:nvPr>
        </p:nvSpPr>
        <p:spPr/>
        <p:txBody>
          <a:bodyPr>
            <a:normAutofit/>
          </a:bodyPr>
          <a:lstStyle/>
          <a:p>
            <a:r>
              <a:rPr lang="en-US" sz="2400" dirty="0"/>
              <a:t>Command line level</a:t>
            </a:r>
          </a:p>
          <a:p>
            <a:r>
              <a:rPr lang="en-US" sz="2400" dirty="0"/>
              <a:t>Big advantage over DirectX® 11 mode:</a:t>
            </a:r>
          </a:p>
          <a:p>
            <a:pPr marL="914400" lvl="2" indent="-457200">
              <a:spcBef>
                <a:spcPts val="1000"/>
              </a:spcBef>
            </a:pPr>
            <a:r>
              <a:rPr lang="en-US" sz="2000" dirty="0"/>
              <a:t>New driver stack: what you see is what you get</a:t>
            </a:r>
          </a:p>
          <a:p>
            <a:r>
              <a:rPr lang="en-US" sz="2400" dirty="0"/>
              <a:t>Supports all RGA’s features: disassembly, HW stats, analysis</a:t>
            </a:r>
          </a:p>
          <a:p>
            <a:r>
              <a:rPr lang="en-US" sz="2400" dirty="0"/>
              <a:t>RGA can target AMD GPU’s that are not physically installed</a:t>
            </a:r>
          </a:p>
        </p:txBody>
      </p:sp>
      <p:sp>
        <p:nvSpPr>
          <p:cNvPr id="3" name="Title 2">
            <a:extLst>
              <a:ext uri="{FF2B5EF4-FFF2-40B4-BE49-F238E27FC236}">
                <a16:creationId xmlns:a16="http://schemas.microsoft.com/office/drawing/2014/main" id="{55E01160-AFC7-4271-9BA2-E680B05E7076}"/>
              </a:ext>
            </a:extLst>
          </p:cNvPr>
          <p:cNvSpPr>
            <a:spLocks noGrp="1"/>
          </p:cNvSpPr>
          <p:nvPr>
            <p:ph type="title"/>
          </p:nvPr>
        </p:nvSpPr>
        <p:spPr/>
        <p:txBody>
          <a:bodyPr/>
          <a:lstStyle/>
          <a:p>
            <a:r>
              <a:rPr lang="en-US" dirty="0"/>
              <a:t>DirectX® 12 support in </a:t>
            </a:r>
            <a:r>
              <a:rPr lang="en-US" dirty="0" err="1"/>
              <a:t>rga</a:t>
            </a:r>
            <a:endParaRPr lang="en-US" dirty="0"/>
          </a:p>
        </p:txBody>
      </p:sp>
    </p:spTree>
    <p:custDataLst>
      <p:tags r:id="rId1"/>
    </p:custDataLst>
    <p:extLst>
      <p:ext uri="{BB962C8B-B14F-4D97-AF65-F5344CB8AC3E}">
        <p14:creationId xmlns:p14="http://schemas.microsoft.com/office/powerpoint/2010/main" val="39938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Allocation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361890" y="933993"/>
            <a:ext cx="9290567" cy="5022713"/>
          </a:xfrm>
          <a:effectLst>
            <a:outerShdw blurRad="127000" dist="25400" dir="7920000" sx="101000" sy="101000" algn="tl" rotWithShape="0">
              <a:prstClr val="black">
                <a:alpha val="30000"/>
              </a:prstClr>
            </a:outerShdw>
          </a:effectLst>
        </p:spPr>
      </p:pic>
    </p:spTree>
    <p:extLst>
      <p:ext uri="{BB962C8B-B14F-4D97-AF65-F5344CB8AC3E}">
        <p14:creationId xmlns:p14="http://schemas.microsoft.com/office/powerpoint/2010/main" val="287247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Allocation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361890" y="933993"/>
            <a:ext cx="9290567" cy="5022713"/>
          </a:xfrm>
          <a:effectLst>
            <a:outerShdw blurRad="127000" dist="25400" dir="7920000" sx="101000" sy="101000" algn="tl" rotWithShape="0">
              <a:prstClr val="black">
                <a:alpha val="30000"/>
              </a:prstClr>
            </a:outerShdw>
          </a:effectLst>
        </p:spPr>
      </p:pic>
      <p:sp>
        <p:nvSpPr>
          <p:cNvPr id="5" name="Rectangle 4">
            <a:extLst>
              <a:ext uri="{FF2B5EF4-FFF2-40B4-BE49-F238E27FC236}">
                <a16:creationId xmlns:a16="http://schemas.microsoft.com/office/drawing/2014/main" id="{9D49D25D-189C-43A8-ADC2-D5BE1812D20E}"/>
              </a:ext>
            </a:extLst>
          </p:cNvPr>
          <p:cNvSpPr/>
          <p:nvPr/>
        </p:nvSpPr>
        <p:spPr>
          <a:xfrm>
            <a:off x="3395981" y="1165254"/>
            <a:ext cx="881379" cy="470506"/>
          </a:xfrm>
          <a:prstGeom prst="rect">
            <a:avLst/>
          </a:prstGeom>
          <a:noFill/>
          <a:ln w="63500">
            <a:solidFill>
              <a:srgbClr val="00B05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48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Allocation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361890" y="933993"/>
            <a:ext cx="9290567" cy="5022713"/>
          </a:xfrm>
          <a:effectLst>
            <a:outerShdw blurRad="127000" dist="25400" dir="7920000" sx="101000" sy="101000" algn="tl" rotWithShape="0">
              <a:prstClr val="black">
                <a:alpha val="30000"/>
              </a:prstClr>
            </a:outerShdw>
          </a:effectLst>
        </p:spPr>
      </p:pic>
      <p:sp>
        <p:nvSpPr>
          <p:cNvPr id="5" name="Speech Bubble: Rectangle 4">
            <a:extLst>
              <a:ext uri="{FF2B5EF4-FFF2-40B4-BE49-F238E27FC236}">
                <a16:creationId xmlns:a16="http://schemas.microsoft.com/office/drawing/2014/main" id="{0F990CE2-8EB3-4345-8E22-BFDC2DF12F50}"/>
              </a:ext>
            </a:extLst>
          </p:cNvPr>
          <p:cNvSpPr/>
          <p:nvPr/>
        </p:nvSpPr>
        <p:spPr>
          <a:xfrm>
            <a:off x="4777447" y="2377930"/>
            <a:ext cx="3139378" cy="926646"/>
          </a:xfrm>
          <a:prstGeom prst="wedgeRectCallout">
            <a:avLst>
              <a:gd name="adj1" fmla="val -20047"/>
              <a:gd name="adj2" fmla="val 48758"/>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Q5. How efficiently am I sub-allocating?</a:t>
            </a:r>
          </a:p>
        </p:txBody>
      </p:sp>
    </p:spTree>
    <p:extLst>
      <p:ext uri="{BB962C8B-B14F-4D97-AF65-F5344CB8AC3E}">
        <p14:creationId xmlns:p14="http://schemas.microsoft.com/office/powerpoint/2010/main" val="156373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Allocation Explorer</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47895" y="950978"/>
            <a:ext cx="9231818" cy="4988742"/>
          </a:xfrm>
          <a:effectLst>
            <a:outerShdw blurRad="127000" dist="25400" dir="7920000" sx="101000" sy="101000" algn="tl" rotWithShape="0">
              <a:prstClr val="black">
                <a:alpha val="30000"/>
              </a:prstClr>
            </a:outerShdw>
          </a:effectLst>
        </p:spPr>
      </p:pic>
      <p:sp>
        <p:nvSpPr>
          <p:cNvPr id="6" name="Speech Bubble: Rectangle 5">
            <a:extLst>
              <a:ext uri="{FF2B5EF4-FFF2-40B4-BE49-F238E27FC236}">
                <a16:creationId xmlns:a16="http://schemas.microsoft.com/office/drawing/2014/main" id="{7FD148F0-B400-425C-AEFF-7A6FAB9E2DBD}"/>
              </a:ext>
            </a:extLst>
          </p:cNvPr>
          <p:cNvSpPr/>
          <p:nvPr/>
        </p:nvSpPr>
        <p:spPr>
          <a:xfrm>
            <a:off x="4515509" y="2127693"/>
            <a:ext cx="2679288" cy="546094"/>
          </a:xfrm>
          <a:prstGeom prst="wedgeRectCallout">
            <a:avLst>
              <a:gd name="adj1" fmla="val -19777"/>
              <a:gd name="adj2" fmla="val -93548"/>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Selected allocation</a:t>
            </a:r>
          </a:p>
        </p:txBody>
      </p:sp>
      <p:sp>
        <p:nvSpPr>
          <p:cNvPr id="8" name="Rectangle 7">
            <a:extLst>
              <a:ext uri="{FF2B5EF4-FFF2-40B4-BE49-F238E27FC236}">
                <a16:creationId xmlns:a16="http://schemas.microsoft.com/office/drawing/2014/main" id="{030E0081-0BE4-40BD-9D9E-A82E576F45E5}"/>
              </a:ext>
            </a:extLst>
          </p:cNvPr>
          <p:cNvSpPr/>
          <p:nvPr/>
        </p:nvSpPr>
        <p:spPr>
          <a:xfrm>
            <a:off x="2294022" y="3967089"/>
            <a:ext cx="8477302" cy="1972631"/>
          </a:xfrm>
          <a:prstGeom prst="rect">
            <a:avLst/>
          </a:prstGeom>
          <a:no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901C35D-5E69-4200-951A-037B71CFD3AA}"/>
              </a:ext>
            </a:extLst>
          </p:cNvPr>
          <p:cNvSpPr/>
          <p:nvPr/>
        </p:nvSpPr>
        <p:spPr>
          <a:xfrm>
            <a:off x="2302411" y="1153720"/>
            <a:ext cx="8477301" cy="2046680"/>
          </a:xfrm>
          <a:prstGeom prst="rect">
            <a:avLst/>
          </a:prstGeom>
          <a:no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5A9FF61-26A6-48A8-8B95-1751B461D84E}"/>
              </a:ext>
            </a:extLst>
          </p:cNvPr>
          <p:cNvSpPr/>
          <p:nvPr/>
        </p:nvSpPr>
        <p:spPr>
          <a:xfrm>
            <a:off x="2296100" y="3231625"/>
            <a:ext cx="8477301" cy="735464"/>
          </a:xfrm>
          <a:prstGeom prst="rect">
            <a:avLst/>
          </a:prstGeom>
          <a:no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peech Bubble: Rectangle 6">
            <a:extLst>
              <a:ext uri="{FF2B5EF4-FFF2-40B4-BE49-F238E27FC236}">
                <a16:creationId xmlns:a16="http://schemas.microsoft.com/office/drawing/2014/main" id="{73ACF7EF-2019-4802-8EC9-F8479018125C}"/>
              </a:ext>
            </a:extLst>
          </p:cNvPr>
          <p:cNvSpPr/>
          <p:nvPr/>
        </p:nvSpPr>
        <p:spPr>
          <a:xfrm>
            <a:off x="1882216" y="2997060"/>
            <a:ext cx="2906485" cy="774248"/>
          </a:xfrm>
          <a:prstGeom prst="wedgeRectCallout">
            <a:avLst>
              <a:gd name="adj1" fmla="val -19943"/>
              <a:gd name="adj2" fmla="val 110400"/>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Resources in selected allocation</a:t>
            </a:r>
          </a:p>
        </p:txBody>
      </p:sp>
      <p:sp>
        <p:nvSpPr>
          <p:cNvPr id="14" name="Speech Bubble: Rectangle 13">
            <a:extLst>
              <a:ext uri="{FF2B5EF4-FFF2-40B4-BE49-F238E27FC236}">
                <a16:creationId xmlns:a16="http://schemas.microsoft.com/office/drawing/2014/main" id="{5BF35BAD-AE3F-42EE-AA29-ABD26A2183D8}"/>
              </a:ext>
            </a:extLst>
          </p:cNvPr>
          <p:cNvSpPr/>
          <p:nvPr/>
        </p:nvSpPr>
        <p:spPr>
          <a:xfrm>
            <a:off x="5259524" y="3388622"/>
            <a:ext cx="2906485" cy="774248"/>
          </a:xfrm>
          <a:prstGeom prst="wedgeRectCallout">
            <a:avLst>
              <a:gd name="adj1" fmla="val -21821"/>
              <a:gd name="adj2" fmla="val -90549"/>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Allocation list</a:t>
            </a:r>
          </a:p>
        </p:txBody>
      </p:sp>
    </p:spTree>
    <p:extLst>
      <p:ext uri="{BB962C8B-B14F-4D97-AF65-F5344CB8AC3E}">
        <p14:creationId xmlns:p14="http://schemas.microsoft.com/office/powerpoint/2010/main" val="10944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1"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xit" presetSubtype="0" fill="hold" grpId="1"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xit" presetSubtype="0" fill="hold" grpId="1"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12" grpId="0" animBg="1"/>
      <p:bldP spid="12" grpId="1" animBg="1"/>
      <p:bldP spid="13" grpId="0" animBg="1"/>
      <p:bldP spid="13" grpId="1" animBg="1"/>
      <p:bldP spid="7" grpId="0" animBg="1"/>
      <p:bldP spid="14" grpId="0" animBg="1"/>
      <p:bldP spid="14"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rotWithShape="1">
          <a:blip r:embed="rId3"/>
          <a:srcRect t="5885"/>
          <a:stretch/>
        </p:blipFill>
        <p:spPr>
          <a:xfrm>
            <a:off x="1547895" y="943694"/>
            <a:ext cx="9231818" cy="5101898"/>
          </a:xfr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Details</a:t>
            </a:r>
          </a:p>
        </p:txBody>
      </p:sp>
      <p:sp>
        <p:nvSpPr>
          <p:cNvPr id="6" name="Rectangle 5">
            <a:extLst>
              <a:ext uri="{FF2B5EF4-FFF2-40B4-BE49-F238E27FC236}">
                <a16:creationId xmlns:a16="http://schemas.microsoft.com/office/drawing/2014/main" id="{6477B04D-6AD7-481E-8CA7-A905FBEEC2F6}"/>
              </a:ext>
            </a:extLst>
          </p:cNvPr>
          <p:cNvSpPr/>
          <p:nvPr/>
        </p:nvSpPr>
        <p:spPr>
          <a:xfrm>
            <a:off x="2396487" y="3498641"/>
            <a:ext cx="8383226" cy="439349"/>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A60B744-4306-41AC-82D2-DB2008D780A5}"/>
              </a:ext>
            </a:extLst>
          </p:cNvPr>
          <p:cNvSpPr/>
          <p:nvPr/>
        </p:nvSpPr>
        <p:spPr>
          <a:xfrm>
            <a:off x="2396487" y="3839573"/>
            <a:ext cx="8383226" cy="1262478"/>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peech Bubble: Rectangle 7">
            <a:extLst>
              <a:ext uri="{FF2B5EF4-FFF2-40B4-BE49-F238E27FC236}">
                <a16:creationId xmlns:a16="http://schemas.microsoft.com/office/drawing/2014/main" id="{5DAB7BDA-6F8B-4AAD-B97C-CDF033B59B8C}"/>
              </a:ext>
            </a:extLst>
          </p:cNvPr>
          <p:cNvSpPr/>
          <p:nvPr/>
        </p:nvSpPr>
        <p:spPr>
          <a:xfrm>
            <a:off x="2396488" y="5278562"/>
            <a:ext cx="2709183" cy="589701"/>
          </a:xfrm>
          <a:prstGeom prst="wedgeRectCallout">
            <a:avLst>
              <a:gd name="adj1" fmla="val -20357"/>
              <a:gd name="adj2" fmla="val -87933"/>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Resource event list</a:t>
            </a:r>
          </a:p>
        </p:txBody>
      </p:sp>
      <p:sp>
        <p:nvSpPr>
          <p:cNvPr id="12" name="Rectangle 11">
            <a:extLst>
              <a:ext uri="{FF2B5EF4-FFF2-40B4-BE49-F238E27FC236}">
                <a16:creationId xmlns:a16="http://schemas.microsoft.com/office/drawing/2014/main" id="{C57816C8-3544-4FAE-9450-F7995A2081EF}"/>
              </a:ext>
            </a:extLst>
          </p:cNvPr>
          <p:cNvSpPr/>
          <p:nvPr/>
        </p:nvSpPr>
        <p:spPr>
          <a:xfrm>
            <a:off x="2396489" y="1287072"/>
            <a:ext cx="8383224" cy="2307540"/>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peech Bubble: Rectangle 6">
            <a:extLst>
              <a:ext uri="{FF2B5EF4-FFF2-40B4-BE49-F238E27FC236}">
                <a16:creationId xmlns:a16="http://schemas.microsoft.com/office/drawing/2014/main" id="{76C61C06-4DAF-429B-825A-47730FB2B1DF}"/>
              </a:ext>
            </a:extLst>
          </p:cNvPr>
          <p:cNvSpPr/>
          <p:nvPr/>
        </p:nvSpPr>
        <p:spPr>
          <a:xfrm>
            <a:off x="5607776" y="2758000"/>
            <a:ext cx="3502478" cy="589701"/>
          </a:xfrm>
          <a:prstGeom prst="wedgeRectCallout">
            <a:avLst>
              <a:gd name="adj1" fmla="val -18830"/>
              <a:gd name="adj2" fmla="val 88127"/>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Resource event timeline</a:t>
            </a:r>
          </a:p>
        </p:txBody>
      </p:sp>
      <p:sp>
        <p:nvSpPr>
          <p:cNvPr id="4" name="Speech Bubble: Rectangle 3">
            <a:extLst>
              <a:ext uri="{FF2B5EF4-FFF2-40B4-BE49-F238E27FC236}">
                <a16:creationId xmlns:a16="http://schemas.microsoft.com/office/drawing/2014/main" id="{297D6F1B-61E7-4B77-9A9C-D87BA3E68092}"/>
              </a:ext>
            </a:extLst>
          </p:cNvPr>
          <p:cNvSpPr/>
          <p:nvPr/>
        </p:nvSpPr>
        <p:spPr>
          <a:xfrm>
            <a:off x="5607776" y="4068467"/>
            <a:ext cx="4053911" cy="864870"/>
          </a:xfrm>
          <a:prstGeom prst="wedgeRectCallout">
            <a:avLst>
              <a:gd name="adj1" fmla="val -57203"/>
              <a:gd name="adj2" fmla="val 16335"/>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Q6. When did my resources get uploaded? </a:t>
            </a:r>
          </a:p>
        </p:txBody>
      </p:sp>
      <p:sp>
        <p:nvSpPr>
          <p:cNvPr id="13" name="Speech Bubble: Rectangle 12">
            <a:extLst>
              <a:ext uri="{FF2B5EF4-FFF2-40B4-BE49-F238E27FC236}">
                <a16:creationId xmlns:a16="http://schemas.microsoft.com/office/drawing/2014/main" id="{66637E27-5B60-4217-B7EF-83F191B611C6}"/>
              </a:ext>
            </a:extLst>
          </p:cNvPr>
          <p:cNvSpPr/>
          <p:nvPr/>
        </p:nvSpPr>
        <p:spPr>
          <a:xfrm>
            <a:off x="2796684" y="3526032"/>
            <a:ext cx="3502478" cy="589701"/>
          </a:xfrm>
          <a:prstGeom prst="wedgeRectCallout">
            <a:avLst>
              <a:gd name="adj1" fmla="val -22275"/>
              <a:gd name="adj2" fmla="val -100316"/>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Resource details</a:t>
            </a:r>
          </a:p>
        </p:txBody>
      </p:sp>
    </p:spTree>
    <p:extLst>
      <p:ext uri="{BB962C8B-B14F-4D97-AF65-F5344CB8AC3E}">
        <p14:creationId xmlns:p14="http://schemas.microsoft.com/office/powerpoint/2010/main" val="75647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xit" presetSubtype="0" fill="hold" grpId="1"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8" grpId="0" animBg="1"/>
      <p:bldP spid="8" grpId="1" animBg="1"/>
      <p:bldP spid="12" grpId="0" animBg="1"/>
      <p:bldP spid="12" grpId="1" animBg="1"/>
      <p:bldP spid="7" grpId="0" animBg="1"/>
      <p:bldP spid="7" grpId="1" animBg="1"/>
      <p:bldP spid="4" grpId="0" animBg="1"/>
      <p:bldP spid="13" grpId="0" animBg="1"/>
      <p:bldP spid="13"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List</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801990" y="950913"/>
            <a:ext cx="8588017" cy="4830759"/>
          </a:xfrm>
          <a:effectLst>
            <a:outerShdw blurRad="127000" dist="25400" dir="7920000" sx="101000" sy="101000" algn="tl" rotWithShape="0">
              <a:prstClr val="black">
                <a:alpha val="30000"/>
              </a:prstClr>
            </a:outerShdw>
          </a:effectLst>
        </p:spPr>
      </p:pic>
      <p:sp>
        <p:nvSpPr>
          <p:cNvPr id="8" name="Rectangle 7">
            <a:extLst>
              <a:ext uri="{FF2B5EF4-FFF2-40B4-BE49-F238E27FC236}">
                <a16:creationId xmlns:a16="http://schemas.microsoft.com/office/drawing/2014/main" id="{50DA487C-A270-4135-ACC4-6402CA73393F}"/>
              </a:ext>
            </a:extLst>
          </p:cNvPr>
          <p:cNvSpPr/>
          <p:nvPr/>
        </p:nvSpPr>
        <p:spPr>
          <a:xfrm>
            <a:off x="2515868" y="1310644"/>
            <a:ext cx="7918452" cy="1356356"/>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671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a:extLst>
              <a:ext uri="{FF2B5EF4-FFF2-40B4-BE49-F238E27FC236}">
                <a16:creationId xmlns:a16="http://schemas.microsoft.com/office/drawing/2014/main" id="{4D758DF8-7DDE-4C50-85A0-EACEC63A4235}"/>
              </a:ext>
            </a:extLst>
          </p:cNvPr>
          <p:cNvPicPr>
            <a:picLocks noGrp="1" noChangeAspect="1"/>
          </p:cNvPicPr>
          <p:nvPr>
            <p:ph sz="quarter" idx="14"/>
          </p:nvPr>
        </p:nvPicPr>
        <p:blipFill>
          <a:blip r:embed="rId3">
            <a:alphaModFix amt="24000"/>
          </a:blip>
          <a:srcRect/>
          <a:stretch/>
        </p:blipFill>
        <p:spPr>
          <a:xfrm>
            <a:off x="1801990" y="950913"/>
            <a:ext cx="8588017" cy="4830759"/>
          </a:xfr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List</a:t>
            </a:r>
          </a:p>
        </p:txBody>
      </p:sp>
      <p:pic>
        <p:nvPicPr>
          <p:cNvPr id="8" name="Content Placeholder 10">
            <a:extLst>
              <a:ext uri="{FF2B5EF4-FFF2-40B4-BE49-F238E27FC236}">
                <a16:creationId xmlns:a16="http://schemas.microsoft.com/office/drawing/2014/main" id="{27B0FA45-36CF-4E56-87E4-2691F22BEFF4}"/>
              </a:ext>
            </a:extLst>
          </p:cNvPr>
          <p:cNvPicPr>
            <a:picLocks noChangeAspect="1"/>
          </p:cNvPicPr>
          <p:nvPr/>
        </p:nvPicPr>
        <p:blipFill>
          <a:blip r:embed="rId4"/>
          <a:srcRect/>
          <a:stretch/>
        </p:blipFill>
        <p:spPr>
          <a:xfrm>
            <a:off x="153579" y="2337382"/>
            <a:ext cx="11847626" cy="2006018"/>
          </a:xfrm>
          <a:prstGeom prst="rect">
            <a:avLst/>
          </a:prstGeom>
          <a:effectLst>
            <a:outerShdw blurRad="127000" dist="25400" dir="7920000" sx="101000" sy="101000" algn="tl" rotWithShape="0">
              <a:prstClr val="black">
                <a:alpha val="30000"/>
              </a:prstClr>
            </a:outerShdw>
          </a:effectLst>
        </p:spPr>
      </p:pic>
      <p:sp>
        <p:nvSpPr>
          <p:cNvPr id="12" name="Rectangle 11">
            <a:extLst>
              <a:ext uri="{FF2B5EF4-FFF2-40B4-BE49-F238E27FC236}">
                <a16:creationId xmlns:a16="http://schemas.microsoft.com/office/drawing/2014/main" id="{50BCE5EF-B015-4821-BF3B-5FCD8E03FF52}"/>
              </a:ext>
            </a:extLst>
          </p:cNvPr>
          <p:cNvSpPr/>
          <p:nvPr/>
        </p:nvSpPr>
        <p:spPr>
          <a:xfrm>
            <a:off x="876300" y="2275844"/>
            <a:ext cx="3228340" cy="2113276"/>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E20D396-5E1B-45C3-B0DC-CC9D0ADC94B7}"/>
              </a:ext>
            </a:extLst>
          </p:cNvPr>
          <p:cNvSpPr/>
          <p:nvPr/>
        </p:nvSpPr>
        <p:spPr>
          <a:xfrm>
            <a:off x="4463222" y="2275844"/>
            <a:ext cx="3228340" cy="2113276"/>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E512643-C715-4118-BAB4-BC15ACD02230}"/>
              </a:ext>
            </a:extLst>
          </p:cNvPr>
          <p:cNvSpPr/>
          <p:nvPr/>
        </p:nvSpPr>
        <p:spPr>
          <a:xfrm>
            <a:off x="8050144" y="2275844"/>
            <a:ext cx="3228340" cy="2113276"/>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03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xit" presetSubtype="0" fill="hold" grpId="1"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xit" presetSubtype="0" fill="hold" grpId="1"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0">
            <a:extLst>
              <a:ext uri="{FF2B5EF4-FFF2-40B4-BE49-F238E27FC236}">
                <a16:creationId xmlns:a16="http://schemas.microsoft.com/office/drawing/2014/main" id="{245260AC-E311-484A-B828-B5C301AA5629}"/>
              </a:ext>
            </a:extLst>
          </p:cNvPr>
          <p:cNvPicPr>
            <a:picLocks noGrp="1" noChangeAspect="1"/>
          </p:cNvPicPr>
          <p:nvPr>
            <p:ph sz="quarter" idx="14"/>
          </p:nvPr>
        </p:nvPicPr>
        <p:blipFill>
          <a:blip r:embed="rId3">
            <a:alphaModFix amt="24000"/>
          </a:blip>
          <a:srcRect/>
          <a:stretch/>
        </p:blipFill>
        <p:spPr>
          <a:xfrm>
            <a:off x="1801990" y="950913"/>
            <a:ext cx="8588017" cy="4830759"/>
          </a:xfr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List</a:t>
            </a:r>
          </a:p>
        </p:txBody>
      </p:sp>
      <p:pic>
        <p:nvPicPr>
          <p:cNvPr id="8" name="Content Placeholder 10">
            <a:extLst>
              <a:ext uri="{FF2B5EF4-FFF2-40B4-BE49-F238E27FC236}">
                <a16:creationId xmlns:a16="http://schemas.microsoft.com/office/drawing/2014/main" id="{27B0FA45-36CF-4E56-87E4-2691F22BEFF4}"/>
              </a:ext>
            </a:extLst>
          </p:cNvPr>
          <p:cNvPicPr>
            <a:picLocks noChangeAspect="1"/>
          </p:cNvPicPr>
          <p:nvPr/>
        </p:nvPicPr>
        <p:blipFill>
          <a:blip r:embed="rId4"/>
          <a:srcRect/>
          <a:stretch/>
        </p:blipFill>
        <p:spPr>
          <a:xfrm>
            <a:off x="193073" y="2337382"/>
            <a:ext cx="11768638" cy="2006018"/>
          </a:xfrm>
          <a:prstGeom prst="rect">
            <a:avLst/>
          </a:prstGeom>
          <a:effectLst>
            <a:outerShdw blurRad="127000" dist="25400" dir="7920000" sx="101000" sy="101000" algn="tl" rotWithShape="0">
              <a:prstClr val="black">
                <a:alpha val="30000"/>
              </a:prstClr>
            </a:outerShdw>
          </a:effectLst>
        </p:spPr>
      </p:pic>
      <p:sp>
        <p:nvSpPr>
          <p:cNvPr id="11" name="Rectangle 10">
            <a:extLst>
              <a:ext uri="{FF2B5EF4-FFF2-40B4-BE49-F238E27FC236}">
                <a16:creationId xmlns:a16="http://schemas.microsoft.com/office/drawing/2014/main" id="{FB907548-4C42-485E-BA28-3884E8807451}"/>
              </a:ext>
            </a:extLst>
          </p:cNvPr>
          <p:cNvSpPr/>
          <p:nvPr/>
        </p:nvSpPr>
        <p:spPr>
          <a:xfrm>
            <a:off x="8020198" y="2275844"/>
            <a:ext cx="3228340" cy="2113276"/>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77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4A85B24-506B-4508-AEB2-E92174C26EA2}"/>
              </a:ext>
            </a:extLst>
          </p:cNvPr>
          <p:cNvPicPr>
            <a:picLocks noGrp="1" noChangeAspect="1"/>
          </p:cNvPicPr>
          <p:nvPr>
            <p:ph sz="quarter" idx="14"/>
          </p:nvPr>
        </p:nvPicPr>
        <p:blipFill>
          <a:blip r:embed="rId3">
            <a:alphaModFix amt="24000"/>
          </a:blip>
          <a:srcRect/>
          <a:stretch/>
        </p:blipFill>
        <p:spPr>
          <a:xfrm>
            <a:off x="1801990" y="950913"/>
            <a:ext cx="8588017" cy="4830759"/>
          </a:xfr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List</a:t>
            </a:r>
          </a:p>
        </p:txBody>
      </p:sp>
      <p:pic>
        <p:nvPicPr>
          <p:cNvPr id="8" name="Content Placeholder 10">
            <a:extLst>
              <a:ext uri="{FF2B5EF4-FFF2-40B4-BE49-F238E27FC236}">
                <a16:creationId xmlns:a16="http://schemas.microsoft.com/office/drawing/2014/main" id="{27B0FA45-36CF-4E56-87E4-2691F22BEFF4}"/>
              </a:ext>
            </a:extLst>
          </p:cNvPr>
          <p:cNvPicPr>
            <a:picLocks noChangeAspect="1"/>
          </p:cNvPicPr>
          <p:nvPr/>
        </p:nvPicPr>
        <p:blipFill>
          <a:blip r:embed="rId4"/>
          <a:srcRect/>
          <a:stretch/>
        </p:blipFill>
        <p:spPr>
          <a:xfrm>
            <a:off x="193073" y="2337382"/>
            <a:ext cx="11768638" cy="2006018"/>
          </a:xfrm>
          <a:prstGeom prst="rect">
            <a:avLst/>
          </a:prstGeom>
          <a:effectLst>
            <a:outerShdw blurRad="127000" dist="25400" dir="7920000" sx="101000" sy="101000" algn="tl" rotWithShape="0">
              <a:prstClr val="black">
                <a:alpha val="30000"/>
              </a:prstClr>
            </a:outerShdw>
          </a:effectLst>
        </p:spPr>
      </p:pic>
      <p:sp>
        <p:nvSpPr>
          <p:cNvPr id="10" name="Rectangle 9">
            <a:extLst>
              <a:ext uri="{FF2B5EF4-FFF2-40B4-BE49-F238E27FC236}">
                <a16:creationId xmlns:a16="http://schemas.microsoft.com/office/drawing/2014/main" id="{2B9773D0-1110-45C8-8EB9-FC6A5EE1CB9C}"/>
              </a:ext>
            </a:extLst>
          </p:cNvPr>
          <p:cNvSpPr/>
          <p:nvPr/>
        </p:nvSpPr>
        <p:spPr>
          <a:xfrm>
            <a:off x="8034462" y="2283753"/>
            <a:ext cx="3228340" cy="2113276"/>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19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List</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801990" y="950913"/>
            <a:ext cx="8588017" cy="4830759"/>
          </a:xfrm>
          <a:effectLst>
            <a:outerShdw blurRad="127000" dist="25400" dir="7920000" sx="101000" sy="101000" algn="tl" rotWithShape="0">
              <a:prstClr val="black">
                <a:alpha val="30000"/>
              </a:prstClr>
            </a:outerShdw>
          </a:effectLst>
        </p:spPr>
      </p:pic>
      <p:sp>
        <p:nvSpPr>
          <p:cNvPr id="8" name="Rectangle 7">
            <a:extLst>
              <a:ext uri="{FF2B5EF4-FFF2-40B4-BE49-F238E27FC236}">
                <a16:creationId xmlns:a16="http://schemas.microsoft.com/office/drawing/2014/main" id="{34B9A4EE-B7EE-42B2-AFA7-EC9AB7CE0371}"/>
              </a:ext>
            </a:extLst>
          </p:cNvPr>
          <p:cNvSpPr/>
          <p:nvPr/>
        </p:nvSpPr>
        <p:spPr>
          <a:xfrm>
            <a:off x="2497261" y="2629192"/>
            <a:ext cx="7892745" cy="2984207"/>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70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4B15B-E844-456C-8ED9-42FDF3C9A55A}"/>
              </a:ext>
            </a:extLst>
          </p:cNvPr>
          <p:cNvSpPr>
            <a:spLocks noGrp="1"/>
          </p:cNvSpPr>
          <p:nvPr>
            <p:ph type="body" sz="quarter" idx="10"/>
          </p:nvPr>
        </p:nvSpPr>
        <p:spPr/>
        <p:txBody>
          <a:bodyPr>
            <a:normAutofit/>
          </a:bodyPr>
          <a:lstStyle/>
          <a:p>
            <a:r>
              <a:rPr lang="en-US" sz="2400" dirty="0"/>
              <a:t>Two required inputs:</a:t>
            </a:r>
          </a:p>
          <a:p>
            <a:pPr lvl="1"/>
            <a:r>
              <a:rPr lang="en-US" dirty="0"/>
              <a:t>Shaders</a:t>
            </a:r>
          </a:p>
          <a:p>
            <a:pPr lvl="1"/>
            <a:r>
              <a:rPr lang="en-US" dirty="0"/>
              <a:t>Root signature</a:t>
            </a:r>
          </a:p>
          <a:p>
            <a:r>
              <a:rPr lang="en-US" sz="2400" dirty="0"/>
              <a:t>Input may come in one of two forms:</a:t>
            </a:r>
          </a:p>
          <a:p>
            <a:pPr lvl="1"/>
            <a:r>
              <a:rPr lang="en-US" dirty="0"/>
              <a:t>HLSL source code</a:t>
            </a:r>
          </a:p>
          <a:p>
            <a:pPr lvl="1"/>
            <a:r>
              <a:rPr lang="en-US" dirty="0"/>
              <a:t>DXIL/DXBC binary</a:t>
            </a:r>
          </a:p>
        </p:txBody>
      </p:sp>
      <p:sp>
        <p:nvSpPr>
          <p:cNvPr id="3" name="Title 2">
            <a:extLst>
              <a:ext uri="{FF2B5EF4-FFF2-40B4-BE49-F238E27FC236}">
                <a16:creationId xmlns:a16="http://schemas.microsoft.com/office/drawing/2014/main" id="{55E01160-AFC7-4271-9BA2-E680B05E7076}"/>
              </a:ext>
            </a:extLst>
          </p:cNvPr>
          <p:cNvSpPr>
            <a:spLocks noGrp="1"/>
          </p:cNvSpPr>
          <p:nvPr>
            <p:ph type="title"/>
          </p:nvPr>
        </p:nvSpPr>
        <p:spPr/>
        <p:txBody>
          <a:bodyPr/>
          <a:lstStyle/>
          <a:p>
            <a:r>
              <a:rPr lang="en-US" dirty="0"/>
              <a:t>DirectX® 12 compute</a:t>
            </a:r>
          </a:p>
        </p:txBody>
      </p:sp>
      <p:cxnSp>
        <p:nvCxnSpPr>
          <p:cNvPr id="7" name="Straight Arrow Connector 6">
            <a:extLst>
              <a:ext uri="{FF2B5EF4-FFF2-40B4-BE49-F238E27FC236}">
                <a16:creationId xmlns:a16="http://schemas.microsoft.com/office/drawing/2014/main" id="{04E12F14-A514-4926-BE1C-B9A1FBD787A9}"/>
              </a:ext>
            </a:extLst>
          </p:cNvPr>
          <p:cNvCxnSpPr>
            <a:cxnSpLocks/>
          </p:cNvCxnSpPr>
          <p:nvPr/>
        </p:nvCxnSpPr>
        <p:spPr>
          <a:xfrm>
            <a:off x="4234857" y="4246375"/>
            <a:ext cx="0" cy="19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4">
            <a:extLst>
              <a:ext uri="{FF2B5EF4-FFF2-40B4-BE49-F238E27FC236}">
                <a16:creationId xmlns:a16="http://schemas.microsoft.com/office/drawing/2014/main" id="{9B3B31D3-0BDF-44B4-A976-A045D486E3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000" y="4472904"/>
            <a:ext cx="7320773" cy="1279904"/>
          </a:xfrm>
          <a:prstGeom prst="rect">
            <a:avLst/>
          </a:prstGeom>
          <a:noFill/>
          <a:effectLst>
            <a:outerShdw blurRad="254000" dist="165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6314097-6D6F-4231-B626-7CE68BC61F5A}"/>
              </a:ext>
            </a:extLst>
          </p:cNvPr>
          <p:cNvSpPr txBox="1"/>
          <p:nvPr/>
        </p:nvSpPr>
        <p:spPr>
          <a:xfrm>
            <a:off x="3335697" y="4000154"/>
            <a:ext cx="1889760" cy="246221"/>
          </a:xfrm>
          <a:prstGeom prst="rect">
            <a:avLst/>
          </a:prstGeom>
          <a:noFill/>
        </p:spPr>
        <p:txBody>
          <a:bodyPr wrap="square" rtlCol="0">
            <a:spAutoFit/>
          </a:bodyPr>
          <a:lstStyle/>
          <a:p>
            <a:r>
              <a:rPr lang="en-US" sz="1000" dirty="0">
                <a:solidFill>
                  <a:schemeClr val="bg1"/>
                </a:solidFill>
              </a:rPr>
              <a:t>Plug &amp; play using </a:t>
            </a:r>
            <a:r>
              <a:rPr lang="en-US" sz="1000" b="1" dirty="0">
                <a:solidFill>
                  <a:schemeClr val="bg1"/>
                </a:solidFill>
              </a:rPr>
              <a:t>--dxc </a:t>
            </a:r>
            <a:r>
              <a:rPr lang="en-US" sz="1000" dirty="0">
                <a:solidFill>
                  <a:schemeClr val="bg1"/>
                </a:solidFill>
              </a:rPr>
              <a:t>option</a:t>
            </a:r>
          </a:p>
        </p:txBody>
      </p:sp>
    </p:spTree>
    <p:custDataLst>
      <p:tags r:id="rId1"/>
    </p:custDataLst>
    <p:extLst>
      <p:ext uri="{BB962C8B-B14F-4D97-AF65-F5344CB8AC3E}">
        <p14:creationId xmlns:p14="http://schemas.microsoft.com/office/powerpoint/2010/main" val="282698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p:bldP spid="9" grpId="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rotWithShape="1">
          <a:blip r:embed="rId3"/>
          <a:srcRect l="8096" t="34741"/>
          <a:stretch/>
        </p:blipFill>
        <p:spPr>
          <a:xfrm>
            <a:off x="1092419" y="950913"/>
            <a:ext cx="10007157" cy="3997007"/>
          </a:xfr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List</a:t>
            </a:r>
          </a:p>
        </p:txBody>
      </p:sp>
      <p:sp>
        <p:nvSpPr>
          <p:cNvPr id="9" name="Rectangle 8">
            <a:extLst>
              <a:ext uri="{FF2B5EF4-FFF2-40B4-BE49-F238E27FC236}">
                <a16:creationId xmlns:a16="http://schemas.microsoft.com/office/drawing/2014/main" id="{F28E7FF8-4774-4013-AE38-13507F1E2ED6}"/>
              </a:ext>
            </a:extLst>
          </p:cNvPr>
          <p:cNvSpPr/>
          <p:nvPr/>
        </p:nvSpPr>
        <p:spPr>
          <a:xfrm>
            <a:off x="3537255" y="1135672"/>
            <a:ext cx="699465" cy="3649688"/>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890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rotWithShape="1">
          <a:blip r:embed="rId3"/>
          <a:srcRect l="8035" t="35181"/>
          <a:stretch/>
        </p:blipFill>
        <p:spPr>
          <a:xfrm>
            <a:off x="1082258" y="971732"/>
            <a:ext cx="10007157" cy="3967426"/>
          </a:xfr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List</a:t>
            </a:r>
          </a:p>
        </p:txBody>
      </p:sp>
      <p:sp>
        <p:nvSpPr>
          <p:cNvPr id="8" name="Rectangle 7">
            <a:extLst>
              <a:ext uri="{FF2B5EF4-FFF2-40B4-BE49-F238E27FC236}">
                <a16:creationId xmlns:a16="http://schemas.microsoft.com/office/drawing/2014/main" id="{34FB16A2-238B-4DCA-A0F0-10D05C65D0A7}"/>
              </a:ext>
            </a:extLst>
          </p:cNvPr>
          <p:cNvSpPr/>
          <p:nvPr/>
        </p:nvSpPr>
        <p:spPr>
          <a:xfrm>
            <a:off x="3537255" y="1135672"/>
            <a:ext cx="699465" cy="1892008"/>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02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0">
            <a:extLst>
              <a:ext uri="{FF2B5EF4-FFF2-40B4-BE49-F238E27FC236}">
                <a16:creationId xmlns:a16="http://schemas.microsoft.com/office/drawing/2014/main" id="{DCF7CACB-74B1-4FF1-A822-725FB0E6ED11}"/>
              </a:ext>
            </a:extLst>
          </p:cNvPr>
          <p:cNvPicPr>
            <a:picLocks noChangeAspect="1"/>
          </p:cNvPicPr>
          <p:nvPr/>
        </p:nvPicPr>
        <p:blipFill rotWithShape="1">
          <a:blip r:embed="rId3"/>
          <a:srcRect l="8430" t="34941"/>
          <a:stretch/>
        </p:blipFill>
        <p:spPr>
          <a:xfrm>
            <a:off x="1082258" y="954818"/>
            <a:ext cx="10007157" cy="3999376"/>
          </a:xfrm>
          <a:prstGeom prst="rect">
            <a:avLst/>
          </a:prstGeo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List</a:t>
            </a:r>
          </a:p>
        </p:txBody>
      </p:sp>
      <p:sp>
        <p:nvSpPr>
          <p:cNvPr id="8" name="Rectangle 7">
            <a:extLst>
              <a:ext uri="{FF2B5EF4-FFF2-40B4-BE49-F238E27FC236}">
                <a16:creationId xmlns:a16="http://schemas.microsoft.com/office/drawing/2014/main" id="{34FB16A2-238B-4DCA-A0F0-10D05C65D0A7}"/>
              </a:ext>
            </a:extLst>
          </p:cNvPr>
          <p:cNvSpPr/>
          <p:nvPr/>
        </p:nvSpPr>
        <p:spPr>
          <a:xfrm>
            <a:off x="9832221" y="955665"/>
            <a:ext cx="1257194" cy="242368"/>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peech Bubble: Rectangle 8">
            <a:extLst>
              <a:ext uri="{FF2B5EF4-FFF2-40B4-BE49-F238E27FC236}">
                <a16:creationId xmlns:a16="http://schemas.microsoft.com/office/drawing/2014/main" id="{0AC59F6E-E901-4CA5-9898-51E16F52AA38}"/>
              </a:ext>
            </a:extLst>
          </p:cNvPr>
          <p:cNvSpPr/>
          <p:nvPr/>
        </p:nvSpPr>
        <p:spPr>
          <a:xfrm>
            <a:off x="8236101" y="1743112"/>
            <a:ext cx="2711571" cy="511742"/>
          </a:xfrm>
          <a:prstGeom prst="wedgeRectCallout">
            <a:avLst>
              <a:gd name="adj1" fmla="val 24171"/>
              <a:gd name="adj2" fmla="val -164090"/>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Search for “orphan”</a:t>
            </a:r>
          </a:p>
        </p:txBody>
      </p:sp>
      <p:sp>
        <p:nvSpPr>
          <p:cNvPr id="10" name="Speech Bubble: Rectangle 9">
            <a:extLst>
              <a:ext uri="{FF2B5EF4-FFF2-40B4-BE49-F238E27FC236}">
                <a16:creationId xmlns:a16="http://schemas.microsoft.com/office/drawing/2014/main" id="{F44F2C51-1194-433B-BD0E-F7FE38D06DFD}"/>
              </a:ext>
            </a:extLst>
          </p:cNvPr>
          <p:cNvSpPr/>
          <p:nvPr/>
        </p:nvSpPr>
        <p:spPr>
          <a:xfrm>
            <a:off x="3158821" y="3241259"/>
            <a:ext cx="4526765" cy="864870"/>
          </a:xfrm>
          <a:prstGeom prst="wedgeRectCallout">
            <a:avLst>
              <a:gd name="adj1" fmla="val 48510"/>
              <a:gd name="adj2" fmla="val -20670"/>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Q7. Did I leak or orphan any allocations or resources? </a:t>
            </a:r>
          </a:p>
        </p:txBody>
      </p:sp>
    </p:spTree>
    <p:extLst>
      <p:ext uri="{BB962C8B-B14F-4D97-AF65-F5344CB8AC3E}">
        <p14:creationId xmlns:p14="http://schemas.microsoft.com/office/powerpoint/2010/main" val="186875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xit" presetSubtype="0" fill="hold" grpId="1"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886904"/>
            <a:ext cx="9038563" cy="5084192"/>
          </a:xfrm>
          <a:effectLst>
            <a:outerShdw blurRad="127000" dist="25400" dir="7920000" sx="101000" sy="101000" algn="tl" rotWithShape="0">
              <a:prstClr val="black">
                <a:alpha val="30000"/>
              </a:prstClr>
            </a:outerShdw>
          </a:effectLst>
        </p:spPr>
      </p:pic>
      <p:sp>
        <p:nvSpPr>
          <p:cNvPr id="4" name="Speech Bubble: Rectangle 3">
            <a:extLst>
              <a:ext uri="{FF2B5EF4-FFF2-40B4-BE49-F238E27FC236}">
                <a16:creationId xmlns:a16="http://schemas.microsoft.com/office/drawing/2014/main" id="{CEA91C10-442F-4A8C-986C-C637AF5BCB53}"/>
              </a:ext>
            </a:extLst>
          </p:cNvPr>
          <p:cNvSpPr/>
          <p:nvPr/>
        </p:nvSpPr>
        <p:spPr>
          <a:xfrm>
            <a:off x="4049486" y="3104606"/>
            <a:ext cx="4335236" cy="864870"/>
          </a:xfrm>
          <a:prstGeom prst="wedgeRectCallout">
            <a:avLst>
              <a:gd name="adj1" fmla="val -22093"/>
              <a:gd name="adj2" fmla="val -46878"/>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Q8. Are there unbound or unused  resources?</a:t>
            </a:r>
          </a:p>
        </p:txBody>
      </p:sp>
    </p:spTree>
    <p:extLst>
      <p:ext uri="{BB962C8B-B14F-4D97-AF65-F5344CB8AC3E}">
        <p14:creationId xmlns:p14="http://schemas.microsoft.com/office/powerpoint/2010/main" val="101561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886904"/>
            <a:ext cx="9038563" cy="5084191"/>
          </a:xfrm>
          <a:effectLst>
            <a:outerShdw blurRad="127000" dist="25400" dir="7920000" sx="101000" sy="101000" algn="tl" rotWithShape="0">
              <a:prstClr val="black">
                <a:alpha val="30000"/>
              </a:prstClr>
            </a:outerShdw>
          </a:effectLst>
        </p:spPr>
      </p:pic>
      <p:sp>
        <p:nvSpPr>
          <p:cNvPr id="6" name="Speech Bubble: Rectangle 5">
            <a:extLst>
              <a:ext uri="{FF2B5EF4-FFF2-40B4-BE49-F238E27FC236}">
                <a16:creationId xmlns:a16="http://schemas.microsoft.com/office/drawing/2014/main" id="{23D8EB8B-C2D6-4FD3-933E-BDA9C2F0599B}"/>
              </a:ext>
            </a:extLst>
          </p:cNvPr>
          <p:cNvSpPr/>
          <p:nvPr/>
        </p:nvSpPr>
        <p:spPr>
          <a:xfrm>
            <a:off x="3851620" y="2065056"/>
            <a:ext cx="4335236" cy="581494"/>
          </a:xfrm>
          <a:prstGeom prst="wedgeRectCallout">
            <a:avLst>
              <a:gd name="adj1" fmla="val -59233"/>
              <a:gd name="adj2" fmla="val 8618"/>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Include unbound allocations</a:t>
            </a:r>
          </a:p>
        </p:txBody>
      </p:sp>
    </p:spTree>
    <p:extLst>
      <p:ext uri="{BB962C8B-B14F-4D97-AF65-F5344CB8AC3E}">
        <p14:creationId xmlns:p14="http://schemas.microsoft.com/office/powerpoint/2010/main" val="169602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886904"/>
            <a:ext cx="9038563" cy="5084191"/>
          </a:xfrm>
          <a:effectLst>
            <a:outerShdw blurRad="127000" dist="25400" dir="7920000" sx="101000" sy="101000" algn="tl" rotWithShape="0">
              <a:prstClr val="black">
                <a:alpha val="30000"/>
              </a:prstClr>
            </a:outerShdw>
          </a:effectLst>
        </p:spPr>
      </p:pic>
      <p:sp>
        <p:nvSpPr>
          <p:cNvPr id="6" name="Rectangle 5">
            <a:extLst>
              <a:ext uri="{FF2B5EF4-FFF2-40B4-BE49-F238E27FC236}">
                <a16:creationId xmlns:a16="http://schemas.microsoft.com/office/drawing/2014/main" id="{59363B61-6C76-4957-B2EB-6A67E8C11ADA}"/>
              </a:ext>
            </a:extLst>
          </p:cNvPr>
          <p:cNvSpPr/>
          <p:nvPr/>
        </p:nvSpPr>
        <p:spPr>
          <a:xfrm>
            <a:off x="9288379" y="1640930"/>
            <a:ext cx="1326902" cy="2574935"/>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peech Bubble: Rectangle 6">
            <a:extLst>
              <a:ext uri="{FF2B5EF4-FFF2-40B4-BE49-F238E27FC236}">
                <a16:creationId xmlns:a16="http://schemas.microsoft.com/office/drawing/2014/main" id="{FAB6E442-6397-4F6D-AD3D-DF97FED80D9A}"/>
              </a:ext>
            </a:extLst>
          </p:cNvPr>
          <p:cNvSpPr/>
          <p:nvPr/>
        </p:nvSpPr>
        <p:spPr>
          <a:xfrm>
            <a:off x="5400675" y="2429707"/>
            <a:ext cx="3590497" cy="532988"/>
          </a:xfrm>
          <a:prstGeom prst="wedgeRectCallout">
            <a:avLst>
              <a:gd name="adj1" fmla="val 62465"/>
              <a:gd name="adj2" fmla="val -22806"/>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Unbound virtual memory</a:t>
            </a:r>
          </a:p>
        </p:txBody>
      </p:sp>
    </p:spTree>
    <p:extLst>
      <p:ext uri="{BB962C8B-B14F-4D97-AF65-F5344CB8AC3E}">
        <p14:creationId xmlns:p14="http://schemas.microsoft.com/office/powerpoint/2010/main" val="253157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Allocation Explorer</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rotWithShape="1">
          <a:blip r:embed="rId3"/>
          <a:srcRect t="4153" r="18783" b="22072"/>
          <a:stretch/>
        </p:blipFill>
        <p:spPr>
          <a:xfrm>
            <a:off x="762000" y="898207"/>
            <a:ext cx="9906000" cy="5061585"/>
          </a:xfrm>
          <a:effectLst>
            <a:outerShdw blurRad="127000" dist="25400" dir="7920000" sx="101000" sy="101000" algn="tl" rotWithShape="0">
              <a:prstClr val="black">
                <a:alpha val="30000"/>
              </a:prstClr>
            </a:outerShdw>
          </a:effectLst>
        </p:spPr>
      </p:pic>
      <p:sp>
        <p:nvSpPr>
          <p:cNvPr id="12" name="Rectangle 11">
            <a:extLst>
              <a:ext uri="{FF2B5EF4-FFF2-40B4-BE49-F238E27FC236}">
                <a16:creationId xmlns:a16="http://schemas.microsoft.com/office/drawing/2014/main" id="{5901C35D-5E69-4200-951A-037B71CFD3AA}"/>
              </a:ext>
            </a:extLst>
          </p:cNvPr>
          <p:cNvSpPr/>
          <p:nvPr/>
        </p:nvSpPr>
        <p:spPr>
          <a:xfrm>
            <a:off x="1762233" y="1735456"/>
            <a:ext cx="8953392" cy="279419"/>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peech Bubble: Rectangle 5">
            <a:extLst>
              <a:ext uri="{FF2B5EF4-FFF2-40B4-BE49-F238E27FC236}">
                <a16:creationId xmlns:a16="http://schemas.microsoft.com/office/drawing/2014/main" id="{7FD148F0-B400-425C-AEFF-7A6FAB9E2DBD}"/>
              </a:ext>
            </a:extLst>
          </p:cNvPr>
          <p:cNvSpPr/>
          <p:nvPr/>
        </p:nvSpPr>
        <p:spPr>
          <a:xfrm>
            <a:off x="2088403" y="2229186"/>
            <a:ext cx="1769222" cy="546094"/>
          </a:xfrm>
          <a:prstGeom prst="wedgeRectCallout">
            <a:avLst>
              <a:gd name="adj1" fmla="val -21443"/>
              <a:gd name="adj2" fmla="val -95458"/>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2MB in size</a:t>
            </a:r>
          </a:p>
        </p:txBody>
      </p:sp>
      <p:sp>
        <p:nvSpPr>
          <p:cNvPr id="15" name="Speech Bubble: Rectangle 14">
            <a:extLst>
              <a:ext uri="{FF2B5EF4-FFF2-40B4-BE49-F238E27FC236}">
                <a16:creationId xmlns:a16="http://schemas.microsoft.com/office/drawing/2014/main" id="{CC7F912B-2FA5-465B-BA29-20C889DB54CE}"/>
              </a:ext>
            </a:extLst>
          </p:cNvPr>
          <p:cNvSpPr/>
          <p:nvPr/>
        </p:nvSpPr>
        <p:spPr>
          <a:xfrm>
            <a:off x="2764678" y="2229186"/>
            <a:ext cx="1978772" cy="546094"/>
          </a:xfrm>
          <a:prstGeom prst="wedgeRectCallout">
            <a:avLst>
              <a:gd name="adj1" fmla="val -21443"/>
              <a:gd name="adj2" fmla="val -95458"/>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0 bytes bound</a:t>
            </a:r>
          </a:p>
        </p:txBody>
      </p:sp>
      <p:sp>
        <p:nvSpPr>
          <p:cNvPr id="16" name="Speech Bubble: Rectangle 15">
            <a:extLst>
              <a:ext uri="{FF2B5EF4-FFF2-40B4-BE49-F238E27FC236}">
                <a16:creationId xmlns:a16="http://schemas.microsoft.com/office/drawing/2014/main" id="{C72987ED-8F01-4024-8A52-9663BD154BFB}"/>
              </a:ext>
            </a:extLst>
          </p:cNvPr>
          <p:cNvSpPr/>
          <p:nvPr/>
        </p:nvSpPr>
        <p:spPr>
          <a:xfrm>
            <a:off x="5641228" y="2229522"/>
            <a:ext cx="1978772" cy="546094"/>
          </a:xfrm>
          <a:prstGeom prst="wedgeRectCallout">
            <a:avLst>
              <a:gd name="adj1" fmla="val -21443"/>
              <a:gd name="adj2" fmla="val -95458"/>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no resources</a:t>
            </a:r>
          </a:p>
        </p:txBody>
      </p:sp>
      <p:sp>
        <p:nvSpPr>
          <p:cNvPr id="17" name="Speech Bubble: Rectangle 16">
            <a:extLst>
              <a:ext uri="{FF2B5EF4-FFF2-40B4-BE49-F238E27FC236}">
                <a16:creationId xmlns:a16="http://schemas.microsoft.com/office/drawing/2014/main" id="{D024AECA-CA38-4E19-ABD0-85B6FFABDBD0}"/>
              </a:ext>
            </a:extLst>
          </p:cNvPr>
          <p:cNvSpPr/>
          <p:nvPr/>
        </p:nvSpPr>
        <p:spPr>
          <a:xfrm>
            <a:off x="3294528" y="2229186"/>
            <a:ext cx="2020421" cy="546094"/>
          </a:xfrm>
          <a:prstGeom prst="wedgeRectCallout">
            <a:avLst>
              <a:gd name="adj1" fmla="val -21443"/>
              <a:gd name="adj2" fmla="val -95458"/>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2MB unbound</a:t>
            </a:r>
          </a:p>
        </p:txBody>
      </p:sp>
    </p:spTree>
    <p:extLst>
      <p:ext uri="{BB962C8B-B14F-4D97-AF65-F5344CB8AC3E}">
        <p14:creationId xmlns:p14="http://schemas.microsoft.com/office/powerpoint/2010/main" val="414797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xit" presetSubtype="0" fill="hold" grpId="1"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xit" presetSubtype="0" fill="hold" grpId="1"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6" grpId="1" animBg="1"/>
      <p:bldP spid="15" grpId="0" animBg="1"/>
      <p:bldP spid="15" grpId="1" animBg="1"/>
      <p:bldP spid="16" grpId="0" animBg="1"/>
      <p:bldP spid="17" grpId="0" animBg="1"/>
      <p:bldP spid="17"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rotWithShape="1">
          <a:blip r:embed="rId3"/>
          <a:srcRect t="4083" r="18350" b="20170"/>
          <a:stretch/>
        </p:blipFill>
        <p:spPr>
          <a:xfrm>
            <a:off x="762000" y="898207"/>
            <a:ext cx="9906000" cy="5169218"/>
          </a:xfrm>
          <a:effectLst>
            <a:outerShdw blurRad="127000" dist="25400" dir="7920000" sx="101000" sy="101000" algn="tl" rotWithShape="0">
              <a:prstClr val="black">
                <a:alpha val="30000"/>
              </a:prstClr>
            </a:outerShdw>
          </a:effectLst>
        </p:spPr>
      </p:pic>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Allocation Explorer</a:t>
            </a:r>
          </a:p>
        </p:txBody>
      </p:sp>
      <p:sp>
        <p:nvSpPr>
          <p:cNvPr id="12" name="Rectangle 11">
            <a:extLst>
              <a:ext uri="{FF2B5EF4-FFF2-40B4-BE49-F238E27FC236}">
                <a16:creationId xmlns:a16="http://schemas.microsoft.com/office/drawing/2014/main" id="{5901C35D-5E69-4200-951A-037B71CFD3AA}"/>
              </a:ext>
            </a:extLst>
          </p:cNvPr>
          <p:cNvSpPr/>
          <p:nvPr/>
        </p:nvSpPr>
        <p:spPr>
          <a:xfrm>
            <a:off x="1762233" y="1916431"/>
            <a:ext cx="8953392" cy="279419"/>
          </a:xfrm>
          <a:prstGeom prst="rect">
            <a:avLst/>
          </a:prstGeom>
          <a:no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peech Bubble: Rectangle 15">
            <a:extLst>
              <a:ext uri="{FF2B5EF4-FFF2-40B4-BE49-F238E27FC236}">
                <a16:creationId xmlns:a16="http://schemas.microsoft.com/office/drawing/2014/main" id="{C72987ED-8F01-4024-8A52-9663BD154BFB}"/>
              </a:ext>
            </a:extLst>
          </p:cNvPr>
          <p:cNvSpPr/>
          <p:nvPr/>
        </p:nvSpPr>
        <p:spPr>
          <a:xfrm>
            <a:off x="5631703" y="2410497"/>
            <a:ext cx="1978772" cy="546094"/>
          </a:xfrm>
          <a:prstGeom prst="wedgeRectCallout">
            <a:avLst>
              <a:gd name="adj1" fmla="val -21443"/>
              <a:gd name="adj2" fmla="val -95458"/>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49 resources</a:t>
            </a:r>
          </a:p>
        </p:txBody>
      </p:sp>
      <p:sp>
        <p:nvSpPr>
          <p:cNvPr id="6" name="Speech Bubble: Rectangle 5">
            <a:extLst>
              <a:ext uri="{FF2B5EF4-FFF2-40B4-BE49-F238E27FC236}">
                <a16:creationId xmlns:a16="http://schemas.microsoft.com/office/drawing/2014/main" id="{7FD148F0-B400-425C-AEFF-7A6FAB9E2DBD}"/>
              </a:ext>
            </a:extLst>
          </p:cNvPr>
          <p:cNvSpPr/>
          <p:nvPr/>
        </p:nvSpPr>
        <p:spPr>
          <a:xfrm>
            <a:off x="2088403" y="2410161"/>
            <a:ext cx="1769222" cy="546094"/>
          </a:xfrm>
          <a:prstGeom prst="wedgeRectCallout">
            <a:avLst>
              <a:gd name="adj1" fmla="val -21443"/>
              <a:gd name="adj2" fmla="val -95458"/>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16MB size</a:t>
            </a:r>
          </a:p>
        </p:txBody>
      </p:sp>
      <p:sp>
        <p:nvSpPr>
          <p:cNvPr id="15" name="Speech Bubble: Rectangle 14">
            <a:extLst>
              <a:ext uri="{FF2B5EF4-FFF2-40B4-BE49-F238E27FC236}">
                <a16:creationId xmlns:a16="http://schemas.microsoft.com/office/drawing/2014/main" id="{CC7F912B-2FA5-465B-BA29-20C889DB54CE}"/>
              </a:ext>
            </a:extLst>
          </p:cNvPr>
          <p:cNvSpPr/>
          <p:nvPr/>
        </p:nvSpPr>
        <p:spPr>
          <a:xfrm>
            <a:off x="2602753" y="2410161"/>
            <a:ext cx="2340722" cy="546094"/>
          </a:xfrm>
          <a:prstGeom prst="wedgeRectCallout">
            <a:avLst>
              <a:gd name="adj1" fmla="val -21443"/>
              <a:gd name="adj2" fmla="val -95458"/>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14.85MB bound</a:t>
            </a:r>
          </a:p>
        </p:txBody>
      </p:sp>
      <p:sp>
        <p:nvSpPr>
          <p:cNvPr id="13" name="Speech Bubble: Rectangle 12">
            <a:extLst>
              <a:ext uri="{FF2B5EF4-FFF2-40B4-BE49-F238E27FC236}">
                <a16:creationId xmlns:a16="http://schemas.microsoft.com/office/drawing/2014/main" id="{F08CC815-4206-42F3-90B3-6CFAAC3AB73F}"/>
              </a:ext>
            </a:extLst>
          </p:cNvPr>
          <p:cNvSpPr/>
          <p:nvPr/>
        </p:nvSpPr>
        <p:spPr>
          <a:xfrm>
            <a:off x="3102909" y="2410497"/>
            <a:ext cx="2433544" cy="546094"/>
          </a:xfrm>
          <a:prstGeom prst="wedgeRectCallout">
            <a:avLst>
              <a:gd name="adj1" fmla="val -21443"/>
              <a:gd name="adj2" fmla="val -95458"/>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1.15MB unbound</a:t>
            </a:r>
          </a:p>
        </p:txBody>
      </p:sp>
    </p:spTree>
    <p:extLst>
      <p:ext uri="{BB962C8B-B14F-4D97-AF65-F5344CB8AC3E}">
        <p14:creationId xmlns:p14="http://schemas.microsoft.com/office/powerpoint/2010/main" val="110318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xit" presetSubtype="0" fill="hold" grpId="1"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xit" presetSubtype="0" fill="hold" grpId="1"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6" grpId="0" animBg="1"/>
      <p:bldP spid="6" grpId="1" animBg="1"/>
      <p:bldP spid="15" grpId="0" animBg="1"/>
      <p:bldP spid="15" grpId="1" animBg="1"/>
      <p:bldP spid="13" grpId="0" animBg="1"/>
      <p:bldP spid="13"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8" y="886904"/>
            <a:ext cx="9038563" cy="5084191"/>
          </a:xfrm>
          <a:effectLst>
            <a:outerShdw blurRad="127000" dist="25400" dir="7920000" sx="101000" sy="101000" algn="tl" rotWithShape="0">
              <a:prstClr val="black">
                <a:alpha val="30000"/>
              </a:prstClr>
            </a:outerShdw>
          </a:effectLst>
        </p:spPr>
      </p:pic>
      <p:sp>
        <p:nvSpPr>
          <p:cNvPr id="6" name="Speech Bubble: Rectangle 5">
            <a:extLst>
              <a:ext uri="{FF2B5EF4-FFF2-40B4-BE49-F238E27FC236}">
                <a16:creationId xmlns:a16="http://schemas.microsoft.com/office/drawing/2014/main" id="{5C8CEA60-3822-4DBD-8E10-FD6FD341266A}"/>
              </a:ext>
            </a:extLst>
          </p:cNvPr>
          <p:cNvSpPr/>
          <p:nvPr/>
        </p:nvSpPr>
        <p:spPr>
          <a:xfrm>
            <a:off x="4078515" y="2935253"/>
            <a:ext cx="4335236" cy="864870"/>
          </a:xfrm>
          <a:prstGeom prst="wedgeRectCallout">
            <a:avLst>
              <a:gd name="adj1" fmla="val 48510"/>
              <a:gd name="adj2" fmla="val -20670"/>
            </a:avLst>
          </a:prstGeom>
          <a:solidFill>
            <a:schemeClr val="tx1"/>
          </a:solidFill>
          <a:ln w="38100">
            <a:solidFill>
              <a:srgbClr val="00B050"/>
            </a:solidFill>
          </a:ln>
          <a:effectLst>
            <a:outerShdw blurRad="127000" dist="25400" dir="79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Q9. In which heap did my allocation end up? </a:t>
            </a:r>
          </a:p>
        </p:txBody>
      </p:sp>
    </p:spTree>
    <p:extLst>
      <p:ext uri="{BB962C8B-B14F-4D97-AF65-F5344CB8AC3E}">
        <p14:creationId xmlns:p14="http://schemas.microsoft.com/office/powerpoint/2010/main" val="17591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648-E4C2-40E4-93BB-72F3196D0AB0}"/>
              </a:ext>
            </a:extLst>
          </p:cNvPr>
          <p:cNvSpPr>
            <a:spLocks noGrp="1"/>
          </p:cNvSpPr>
          <p:nvPr>
            <p:ph type="title"/>
          </p:nvPr>
        </p:nvSpPr>
        <p:spPr>
          <a:xfrm>
            <a:off x="391236" y="447261"/>
            <a:ext cx="11409528" cy="307936"/>
          </a:xfrm>
        </p:spPr>
        <p:txBody>
          <a:bodyPr>
            <a:normAutofit fontScale="90000"/>
          </a:bodyPr>
          <a:lstStyle/>
          <a:p>
            <a:pPr algn="ctr"/>
            <a:r>
              <a:rPr lang="en-US" cap="none" dirty="0"/>
              <a:t>RMV Resource Overview</a:t>
            </a:r>
          </a:p>
        </p:txBody>
      </p:sp>
      <p:pic>
        <p:nvPicPr>
          <p:cNvPr id="11" name="Content Placeholder 10">
            <a:extLst>
              <a:ext uri="{FF2B5EF4-FFF2-40B4-BE49-F238E27FC236}">
                <a16:creationId xmlns:a16="http://schemas.microsoft.com/office/drawing/2014/main" id="{CB63F977-8E3D-4B4B-B3D8-4793DF2A24BA}"/>
              </a:ext>
            </a:extLst>
          </p:cNvPr>
          <p:cNvPicPr>
            <a:picLocks noGrp="1" noChangeAspect="1"/>
          </p:cNvPicPr>
          <p:nvPr>
            <p:ph sz="quarter" idx="14"/>
          </p:nvPr>
        </p:nvPicPr>
        <p:blipFill>
          <a:blip r:embed="rId3"/>
          <a:srcRect/>
          <a:stretch/>
        </p:blipFill>
        <p:spPr>
          <a:xfrm>
            <a:off x="1576719" y="886904"/>
            <a:ext cx="9038561" cy="5084191"/>
          </a:xfrm>
          <a:effectLst>
            <a:outerShdw blurRad="127000" dist="25400" dir="7920000" sx="101000" sy="101000" algn="tl" rotWithShape="0">
              <a:prstClr val="black">
                <a:alpha val="30000"/>
              </a:prstClr>
            </a:outerShdw>
          </a:effectLst>
        </p:spPr>
      </p:pic>
    </p:spTree>
    <p:extLst>
      <p:ext uri="{BB962C8B-B14F-4D97-AF65-F5344CB8AC3E}">
        <p14:creationId xmlns:p14="http://schemas.microsoft.com/office/powerpoint/2010/main" val="221183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ags/tag10.xml><?xml version="1.0" encoding="utf-8"?>
<p:tagLst xmlns:a="http://schemas.openxmlformats.org/drawingml/2006/main" xmlns:r="http://schemas.openxmlformats.org/officeDocument/2006/relationships" xmlns:p="http://schemas.openxmlformats.org/presentationml/2006/main">
  <p:tag name="TIMING" val="|6.8|8.6|5|3.3"/>
</p:tagLst>
</file>

<file path=ppt/tags/tag11.xml><?xml version="1.0" encoding="utf-8"?>
<p:tagLst xmlns:a="http://schemas.openxmlformats.org/drawingml/2006/main" xmlns:r="http://schemas.openxmlformats.org/officeDocument/2006/relationships" xmlns:p="http://schemas.openxmlformats.org/presentationml/2006/main">
  <p:tag name="TIMING" val="|12.2|1.7|3.2|3.6|2.3"/>
</p:tagLst>
</file>

<file path=ppt/tags/tag12.xml><?xml version="1.0" encoding="utf-8"?>
<p:tagLst xmlns:a="http://schemas.openxmlformats.org/drawingml/2006/main" xmlns:r="http://schemas.openxmlformats.org/officeDocument/2006/relationships" xmlns:p="http://schemas.openxmlformats.org/presentationml/2006/main">
  <p:tag name="TIMING" val="|6.5|1.3|1.6|3.4"/>
</p:tagLst>
</file>

<file path=ppt/tags/tag13.xml><?xml version="1.0" encoding="utf-8"?>
<p:tagLst xmlns:a="http://schemas.openxmlformats.org/drawingml/2006/main" xmlns:r="http://schemas.openxmlformats.org/officeDocument/2006/relationships" xmlns:p="http://schemas.openxmlformats.org/presentationml/2006/main">
  <p:tag name="TIMING" val="|2.2"/>
</p:tagLst>
</file>

<file path=ppt/tags/tag14.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TIMING" val="|14.4|22.7|11.2|21.4|11.8|3.8"/>
</p:tagLst>
</file>

<file path=ppt/tags/tag3.xml><?xml version="1.0" encoding="utf-8"?>
<p:tagLst xmlns:a="http://schemas.openxmlformats.org/drawingml/2006/main" xmlns:r="http://schemas.openxmlformats.org/officeDocument/2006/relationships" xmlns:p="http://schemas.openxmlformats.org/presentationml/2006/main">
  <p:tag name="TIMING" val="|18.3|3.2|15.5|11.3|11.3|4.7|14.1|10.9|18.2|7.5|21.6"/>
</p:tagLst>
</file>

<file path=ppt/tags/tag4.xml><?xml version="1.0" encoding="utf-8"?>
<p:tagLst xmlns:a="http://schemas.openxmlformats.org/drawingml/2006/main" xmlns:r="http://schemas.openxmlformats.org/officeDocument/2006/relationships" xmlns:p="http://schemas.openxmlformats.org/presentationml/2006/main">
  <p:tag name="TIMING" val="|24.8|5.4|4.7"/>
</p:tagLst>
</file>

<file path=ppt/tags/tag5.xml><?xml version="1.0" encoding="utf-8"?>
<p:tagLst xmlns:a="http://schemas.openxmlformats.org/drawingml/2006/main" xmlns:r="http://schemas.openxmlformats.org/officeDocument/2006/relationships" xmlns:p="http://schemas.openxmlformats.org/presentationml/2006/main">
  <p:tag name="TIMING" val="|5.6|9.5|7"/>
</p:tagLst>
</file>

<file path=ppt/tags/tag6.xml><?xml version="1.0" encoding="utf-8"?>
<p:tagLst xmlns:a="http://schemas.openxmlformats.org/drawingml/2006/main" xmlns:r="http://schemas.openxmlformats.org/officeDocument/2006/relationships" xmlns:p="http://schemas.openxmlformats.org/presentationml/2006/main">
  <p:tag name="TIMING" val="|6.4|5|1.1|1.6|3.8|2.2|23.1|2.6"/>
</p:tagLst>
</file>

<file path=ppt/tags/tag7.xml><?xml version="1.0" encoding="utf-8"?>
<p:tagLst xmlns:a="http://schemas.openxmlformats.org/drawingml/2006/main" xmlns:r="http://schemas.openxmlformats.org/officeDocument/2006/relationships" xmlns:p="http://schemas.openxmlformats.org/presentationml/2006/main">
  <p:tag name="TIMING" val="|10.3|4.9|8.6|7.1|14.7|8|5.3"/>
</p:tagLst>
</file>

<file path=ppt/tags/tag8.xml><?xml version="1.0" encoding="utf-8"?>
<p:tagLst xmlns:a="http://schemas.openxmlformats.org/drawingml/2006/main" xmlns:r="http://schemas.openxmlformats.org/officeDocument/2006/relationships" xmlns:p="http://schemas.openxmlformats.org/presentationml/2006/main">
  <p:tag name="TIMING" val="|12.4|3.2|6.3|4|4.5|5.2|6.2|7.6"/>
</p:tagLst>
</file>

<file path=ppt/tags/tag9.xml><?xml version="1.0" encoding="utf-8"?>
<p:tagLst xmlns:a="http://schemas.openxmlformats.org/drawingml/2006/main" xmlns:r="http://schemas.openxmlformats.org/officeDocument/2006/relationships" xmlns:p="http://schemas.openxmlformats.org/presentationml/2006/main">
  <p:tag name="TIMING" val="|9.2|5.4|3|3.5|27.8"/>
</p:tagLst>
</file>

<file path=ppt/theme/theme1.xml><?xml version="1.0" encoding="utf-8"?>
<a:theme xmlns:a="http://schemas.openxmlformats.org/drawingml/2006/main" name="GPUOPEN">
  <a:themeElements>
    <a:clrScheme name="AMD 2018 Colors">
      <a:dk1>
        <a:srgbClr val="231E1F"/>
      </a:dk1>
      <a:lt1>
        <a:srgbClr val="FFFFFF"/>
      </a:lt1>
      <a:dk2>
        <a:srgbClr val="626366"/>
      </a:dk2>
      <a:lt2>
        <a:srgbClr val="E7E6E6"/>
      </a:lt2>
      <a:accent1>
        <a:srgbClr val="007B96"/>
      </a:accent1>
      <a:accent2>
        <a:srgbClr val="F16521"/>
      </a:accent2>
      <a:accent3>
        <a:srgbClr val="ED1C24"/>
      </a:accent3>
      <a:accent4>
        <a:srgbClr val="9C9EA2"/>
      </a:accent4>
      <a:accent5>
        <a:srgbClr val="626366"/>
      </a:accent5>
      <a:accent6>
        <a:srgbClr val="26272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PUOpen_Template_white.potx" id="{177D6CFA-2285-4156-8C03-8290C8855CB9}" vid="{72D0C46F-3276-4F97-BC60-9E8E453DFE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GPUOpen_Template_white</Template>
  <TotalTime>0</TotalTime>
  <Words>1667</Words>
  <Application>Microsoft Office PowerPoint</Application>
  <PresentationFormat>Widescreen</PresentationFormat>
  <Paragraphs>526</Paragraphs>
  <Slides>113</Slides>
  <Notes>113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113</vt:i4>
      </vt:variant>
    </vt:vector>
  </HeadingPairs>
  <TitlesOfParts>
    <vt:vector size="118" baseType="lpstr">
      <vt:lpstr>Arial</vt:lpstr>
      <vt:lpstr>Calibri</vt:lpstr>
      <vt:lpstr>Courier New</vt:lpstr>
      <vt:lpstr>Klavika Light</vt:lpstr>
      <vt:lpstr>GPUOPEN</vt:lpstr>
      <vt:lpstr>Curing Amnesia and other GPU maladies with AMD developer tools</vt:lpstr>
      <vt:lpstr>ABOUT THIS Presentation</vt:lpstr>
      <vt:lpstr>Update on the Radeon™ GPU Analyzer</vt:lpstr>
      <vt:lpstr>Radeon™ GPU Analyzer (RGA)</vt:lpstr>
      <vt:lpstr>RGA Integration with other tools</vt:lpstr>
      <vt:lpstr>RGA IN GDC 2019</vt:lpstr>
      <vt:lpstr>RGA New Features</vt:lpstr>
      <vt:lpstr>DirectX® 12 support in rga</vt:lpstr>
      <vt:lpstr>DirectX® 12 compute</vt:lpstr>
      <vt:lpstr>DirectX® 12 compute</vt:lpstr>
      <vt:lpstr>DirectX® 12 compute</vt:lpstr>
      <vt:lpstr>DirectX® 12 graphics</vt:lpstr>
      <vt:lpstr>DirectX® 12 graphics</vt:lpstr>
      <vt:lpstr>PowerPoint Presentation</vt:lpstr>
      <vt:lpstr>DirectX® 12 graphics</vt:lpstr>
      <vt:lpstr>THANK YOU</vt:lpstr>
      <vt:lpstr>Copyright &amp; Disclaimer</vt:lpstr>
      <vt:lpstr>Curing Amnesia and other GPU maladies with AMD developer tools</vt:lpstr>
      <vt:lpstr>ABOUT THIS Presentation</vt:lpstr>
      <vt:lpstr>What’s new with the RadeonTM GPU Profiler?</vt:lpstr>
      <vt:lpstr>What is RADEON™ GPU PROFILER?</vt:lpstr>
      <vt:lpstr>GDC 2019 – RGP 1.4</vt:lpstr>
      <vt:lpstr>GDC 2019 – RGP 1.4</vt:lpstr>
      <vt:lpstr>GDC 2019 – RGP 1.4</vt:lpstr>
      <vt:lpstr>GDC 2019 – RGP 1.4</vt:lpstr>
      <vt:lpstr>GDC 2019 – RGP 1.4</vt:lpstr>
      <vt:lpstr>GDC 2019 – RGP 1.4</vt:lpstr>
      <vt:lpstr>GDC 2019 – RGP 1.4</vt:lpstr>
      <vt:lpstr>GDC 2019 – RGP 1.4</vt:lpstr>
      <vt:lpstr>That’s Great, BUT…</vt:lpstr>
      <vt:lpstr>RDNA Support</vt:lpstr>
      <vt:lpstr>RDNA Support</vt:lpstr>
      <vt:lpstr>RDNA Support</vt:lpstr>
      <vt:lpstr>RDNA Support</vt:lpstr>
      <vt:lpstr>Pipelines Overview</vt:lpstr>
      <vt:lpstr>ISA code in Pipeline sTATE</vt:lpstr>
      <vt:lpstr>Instruction timing</vt:lpstr>
      <vt:lpstr>Instruction timing</vt:lpstr>
      <vt:lpstr>Instruction timing</vt:lpstr>
      <vt:lpstr>Instruction timing - Workflow</vt:lpstr>
      <vt:lpstr>Instruction timing - Workflow</vt:lpstr>
      <vt:lpstr>Group by API PSO</vt:lpstr>
      <vt:lpstr>Color by API PSO</vt:lpstr>
      <vt:lpstr>COLOR by Instruction timing</vt:lpstr>
      <vt:lpstr>Event Timeline Overlays</vt:lpstr>
      <vt:lpstr>THANK YOU</vt:lpstr>
      <vt:lpstr>Copyright &amp; Disclaimer</vt:lpstr>
      <vt:lpstr>Curing Amnesia and other GPU maladies with AMD developer tools</vt:lpstr>
      <vt:lpstr>ABOUT THIS Presentation</vt:lpstr>
      <vt:lpstr>The new AMD Radeon™ Memory visualizer</vt:lpstr>
      <vt:lpstr>Radeon™ Memory visualizer (RMV)</vt:lpstr>
      <vt:lpstr>Radeon™ Memory visualizer (RMV)</vt:lpstr>
      <vt:lpstr>RMV – Answers GPU memory questions </vt:lpstr>
      <vt:lpstr>RMV Timeline View</vt:lpstr>
      <vt:lpstr>RMV Timeline View</vt:lpstr>
      <vt:lpstr>RMV Timeline View</vt:lpstr>
      <vt:lpstr>RMV Timeline View</vt:lpstr>
      <vt:lpstr>RMV Timeline View</vt:lpstr>
      <vt:lpstr>RMV Timeline View</vt:lpstr>
      <vt:lpstr>RMV Timeline View</vt:lpstr>
      <vt:lpstr>RMV Timeline View</vt:lpstr>
      <vt:lpstr>RMV Heap Overview</vt:lpstr>
      <vt:lpstr>RMV Heap Overview</vt:lpstr>
      <vt:lpstr>RMV Resource Overview</vt:lpstr>
      <vt:lpstr>RMV Resource Overview</vt:lpstr>
      <vt:lpstr>RMV Resource Overview</vt:lpstr>
      <vt:lpstr>RMV Resource Overview</vt:lpstr>
      <vt:lpstr>RMV Resource Overview</vt:lpstr>
      <vt:lpstr>RMV Resource Overview</vt:lpstr>
      <vt:lpstr>RMV Resource Overview</vt:lpstr>
      <vt:lpstr>RMV Resource Overview</vt:lpstr>
      <vt:lpstr>RMV Resource Overview</vt:lpstr>
      <vt:lpstr>RMV Resource Overview</vt:lpstr>
      <vt:lpstr>RMV Resource Overview</vt:lpstr>
      <vt:lpstr>RMV Resource Overview</vt:lpstr>
      <vt:lpstr>RMV Resource Overview</vt:lpstr>
      <vt:lpstr>RMV Resource Overview</vt:lpstr>
      <vt:lpstr>RMV Resource Overview</vt:lpstr>
      <vt:lpstr>RMV Allocation Overview</vt:lpstr>
      <vt:lpstr>RMV Allocation Overview</vt:lpstr>
      <vt:lpstr>RMV Allocation Overview</vt:lpstr>
      <vt:lpstr>RMV Allocation Overview</vt:lpstr>
      <vt:lpstr>RMV Allocation Explorer</vt:lpstr>
      <vt:lpstr>RMV Resource Details</vt:lpstr>
      <vt:lpstr>RMV Resource List</vt:lpstr>
      <vt:lpstr>RMV Resource List</vt:lpstr>
      <vt:lpstr>RMV Resource List</vt:lpstr>
      <vt:lpstr>RMV Resource List</vt:lpstr>
      <vt:lpstr>RMV Resource List</vt:lpstr>
      <vt:lpstr>RMV Resource List</vt:lpstr>
      <vt:lpstr>RMV Resource List</vt:lpstr>
      <vt:lpstr>RMV Resource List</vt:lpstr>
      <vt:lpstr>RMV Resource Overview</vt:lpstr>
      <vt:lpstr>RMV Resource Overview</vt:lpstr>
      <vt:lpstr>RMV Resource Overview</vt:lpstr>
      <vt:lpstr>RMV Allocation Explorer</vt:lpstr>
      <vt:lpstr>RMV Allocation Explorer</vt:lpstr>
      <vt:lpstr>RMV Resource Overview</vt:lpstr>
      <vt:lpstr>RMV Resource Overview</vt:lpstr>
      <vt:lpstr>RMV Resource Overview</vt:lpstr>
      <vt:lpstr>RMV Resource Overview</vt:lpstr>
      <vt:lpstr>RMV Snapshot compare</vt:lpstr>
      <vt:lpstr>RMV Snapshot compare</vt:lpstr>
      <vt:lpstr>RMV Snapshot compare</vt:lpstr>
      <vt:lpstr>RMV Snapshot compare</vt:lpstr>
      <vt:lpstr>RMV Snapshot compare</vt:lpstr>
      <vt:lpstr>RMV Snapshot compare</vt:lpstr>
      <vt:lpstr>RMV Snapshot compare</vt:lpstr>
      <vt:lpstr>RMV Snapshot compare</vt:lpstr>
      <vt:lpstr>RMV Snapshot compare</vt:lpstr>
      <vt:lpstr>RMV Snapshot compare</vt:lpstr>
      <vt:lpstr>THANK YOU</vt:lpstr>
      <vt:lpstr>Copyright &amp;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2020-05-04T20:34:33Z</dcterms:created>
  <dcterms:modified xsi:type="dcterms:W3CDTF">2020-05-20T15:31:53Z</dcterms:modified>
</cp:coreProperties>
</file>